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6"/>
  </p:notesMasterIdLst>
  <p:sldIdLst>
    <p:sldId id="256" r:id="rId2"/>
    <p:sldId id="258" r:id="rId3"/>
    <p:sldId id="262" r:id="rId4"/>
    <p:sldId id="263" r:id="rId5"/>
    <p:sldId id="264" r:id="rId6"/>
    <p:sldId id="265" r:id="rId7"/>
    <p:sldId id="268" r:id="rId8"/>
    <p:sldId id="269" r:id="rId9"/>
    <p:sldId id="271" r:id="rId10"/>
    <p:sldId id="274" r:id="rId11"/>
    <p:sldId id="273" r:id="rId12"/>
    <p:sldId id="272" r:id="rId13"/>
    <p:sldId id="275" r:id="rId14"/>
    <p:sldId id="276" r:id="rId15"/>
    <p:sldId id="277" r:id="rId16"/>
    <p:sldId id="278" r:id="rId17"/>
    <p:sldId id="279" r:id="rId18"/>
    <p:sldId id="283" r:id="rId19"/>
    <p:sldId id="285" r:id="rId20"/>
    <p:sldId id="290" r:id="rId21"/>
    <p:sldId id="286" r:id="rId22"/>
    <p:sldId id="288" r:id="rId23"/>
    <p:sldId id="291" r:id="rId24"/>
    <p:sldId id="292" r:id="rId25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0995"/>
    <a:srgbClr val="890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3D428A-4C9C-46B6-9753-1212095D3D25}" type="doc">
      <dgm:prSet loTypeId="urn:microsoft.com/office/officeart/2018/2/layout/IconLabelList" loCatId="icon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A9E9FFB8-7E9A-4734-8B6B-3B6BF9C7A86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High global prevalence of preventable eye conditions</a:t>
          </a:r>
        </a:p>
      </dgm:t>
    </dgm:pt>
    <dgm:pt modelId="{2314CBCC-976B-47B2-98BA-832BA2B091FC}" type="parTrans" cxnId="{10EA9C48-FA1F-4439-A349-F366E5216BA4}">
      <dgm:prSet/>
      <dgm:spPr/>
      <dgm:t>
        <a:bodyPr/>
        <a:lstStyle/>
        <a:p>
          <a:endParaRPr lang="en-US"/>
        </a:p>
      </dgm:t>
    </dgm:pt>
    <dgm:pt modelId="{389ED341-B7A0-44AD-8495-16FB5A765D14}" type="sibTrans" cxnId="{10EA9C48-FA1F-4439-A349-F366E5216BA4}">
      <dgm:prSet/>
      <dgm:spPr/>
      <dgm:t>
        <a:bodyPr/>
        <a:lstStyle/>
        <a:p>
          <a:endParaRPr lang="en-US"/>
        </a:p>
      </dgm:t>
    </dgm:pt>
    <dgm:pt modelId="{E8589ED6-AA9A-4533-B82E-0012B5744FA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Lack of accessible, user-friendly diagnostic tools</a:t>
          </a:r>
        </a:p>
      </dgm:t>
    </dgm:pt>
    <dgm:pt modelId="{E80EF8C5-1A04-4831-BC44-995546CCA688}" type="parTrans" cxnId="{B6F88111-C472-406E-B33D-140197D4C9D0}">
      <dgm:prSet/>
      <dgm:spPr/>
      <dgm:t>
        <a:bodyPr/>
        <a:lstStyle/>
        <a:p>
          <a:endParaRPr lang="en-US"/>
        </a:p>
      </dgm:t>
    </dgm:pt>
    <dgm:pt modelId="{30A7EAA7-5F1F-4841-88C6-2864E03EF5CB}" type="sibTrans" cxnId="{B6F88111-C472-406E-B33D-140197D4C9D0}">
      <dgm:prSet/>
      <dgm:spPr/>
      <dgm:t>
        <a:bodyPr/>
        <a:lstStyle/>
        <a:p>
          <a:endParaRPr lang="en-US"/>
        </a:p>
      </dgm:t>
    </dgm:pt>
    <dgm:pt modelId="{AA040412-0C75-48CD-8674-664A2684266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Existing solutions focus on one eye condition,</a:t>
          </a:r>
        </a:p>
        <a:p>
          <a:pPr>
            <a:lnSpc>
              <a:spcPct val="100000"/>
            </a:lnSpc>
          </a:pPr>
          <a:r>
            <a:rPr lang="en-US" sz="1400" dirty="0"/>
            <a:t>Our solution will focus on 3 different conditions : Cataracts, Conjunctivitis, Styes</a:t>
          </a:r>
        </a:p>
      </dgm:t>
    </dgm:pt>
    <dgm:pt modelId="{6A50649C-2E00-40F1-B5C1-CBD41AB8FB75}" type="parTrans" cxnId="{B834C641-BA18-4363-A28D-B793917E2928}">
      <dgm:prSet/>
      <dgm:spPr/>
      <dgm:t>
        <a:bodyPr/>
        <a:lstStyle/>
        <a:p>
          <a:endParaRPr lang="en-US"/>
        </a:p>
      </dgm:t>
    </dgm:pt>
    <dgm:pt modelId="{1D1E8061-0192-4D7E-8909-9DC7C1764267}" type="sibTrans" cxnId="{B834C641-BA18-4363-A28D-B793917E2928}">
      <dgm:prSet/>
      <dgm:spPr/>
      <dgm:t>
        <a:bodyPr/>
        <a:lstStyle/>
        <a:p>
          <a:endParaRPr lang="en-US"/>
        </a:p>
      </dgm:t>
    </dgm:pt>
    <dgm:pt modelId="{4E231A4B-7F3A-4171-9395-6493CE072B5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T</a:t>
          </a:r>
          <a:r>
            <a:rPr lang="en-IL" sz="1400" dirty="0"/>
            <a:t>raditional diagnostic methods require a doctor’s appointment and the presence of specialized equipmen</a:t>
          </a:r>
          <a:r>
            <a:rPr lang="en-US" sz="1400" dirty="0"/>
            <a:t>t.</a:t>
          </a:r>
        </a:p>
      </dgm:t>
    </dgm:pt>
    <dgm:pt modelId="{3B0CFD63-3291-440D-A411-A3FE508F155D}" type="parTrans" cxnId="{76D47096-FC7B-4EB3-ABB0-DA78C6D37DC1}">
      <dgm:prSet/>
      <dgm:spPr/>
      <dgm:t>
        <a:bodyPr/>
        <a:lstStyle/>
        <a:p>
          <a:endParaRPr lang="en-IL"/>
        </a:p>
      </dgm:t>
    </dgm:pt>
    <dgm:pt modelId="{8668ABD4-CEB6-43F7-987C-E78DF1FCC6C1}" type="sibTrans" cxnId="{76D47096-FC7B-4EB3-ABB0-DA78C6D37DC1}">
      <dgm:prSet/>
      <dgm:spPr/>
      <dgm:t>
        <a:bodyPr/>
        <a:lstStyle/>
        <a:p>
          <a:endParaRPr lang="en-IL"/>
        </a:p>
      </dgm:t>
    </dgm:pt>
    <dgm:pt modelId="{BF0E164D-45D8-40FA-8371-E231082924B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EyeNet bridges this gap by using AI-Driven video analysis</a:t>
          </a:r>
        </a:p>
      </dgm:t>
    </dgm:pt>
    <dgm:pt modelId="{E01330C9-528A-4DE7-BB9A-BDF27C273FF5}" type="parTrans" cxnId="{9B409878-335E-4968-BA04-483E9FC94413}">
      <dgm:prSet/>
      <dgm:spPr/>
      <dgm:t>
        <a:bodyPr/>
        <a:lstStyle/>
        <a:p>
          <a:endParaRPr lang="en-IL"/>
        </a:p>
      </dgm:t>
    </dgm:pt>
    <dgm:pt modelId="{E2336E05-2F7A-4D33-9BAB-6BAE4366D27D}" type="sibTrans" cxnId="{9B409878-335E-4968-BA04-483E9FC94413}">
      <dgm:prSet/>
      <dgm:spPr/>
      <dgm:t>
        <a:bodyPr/>
        <a:lstStyle/>
        <a:p>
          <a:endParaRPr lang="en-IL"/>
        </a:p>
      </dgm:t>
    </dgm:pt>
    <dgm:pt modelId="{1EC65E13-E41B-4E8D-B1EE-C1F68B236E55}" type="pres">
      <dgm:prSet presAssocID="{913D428A-4C9C-46B6-9753-1212095D3D25}" presName="root" presStyleCnt="0">
        <dgm:presLayoutVars>
          <dgm:dir/>
          <dgm:resizeHandles val="exact"/>
        </dgm:presLayoutVars>
      </dgm:prSet>
      <dgm:spPr/>
    </dgm:pt>
    <dgm:pt modelId="{71353D34-F61F-41EE-B43F-41F41E782EC3}" type="pres">
      <dgm:prSet presAssocID="{A9E9FFB8-7E9A-4734-8B6B-3B6BF9C7A869}" presName="compNode" presStyleCnt="0"/>
      <dgm:spPr/>
    </dgm:pt>
    <dgm:pt modelId="{AFB976A7-E926-4367-8CA6-CA11D8716CFB}" type="pres">
      <dgm:prSet presAssocID="{A9E9FFB8-7E9A-4734-8B6B-3B6BF9C7A869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85547520-1149-4562-A886-92EA018AD0A0}" type="pres">
      <dgm:prSet presAssocID="{A9E9FFB8-7E9A-4734-8B6B-3B6BF9C7A869}" presName="spaceRect" presStyleCnt="0"/>
      <dgm:spPr/>
    </dgm:pt>
    <dgm:pt modelId="{6232D5DF-959D-4A29-9D50-9428E9C2BED3}" type="pres">
      <dgm:prSet presAssocID="{A9E9FFB8-7E9A-4734-8B6B-3B6BF9C7A869}" presName="textRect" presStyleLbl="revTx" presStyleIdx="0" presStyleCnt="5">
        <dgm:presLayoutVars>
          <dgm:chMax val="1"/>
          <dgm:chPref val="1"/>
        </dgm:presLayoutVars>
      </dgm:prSet>
      <dgm:spPr/>
    </dgm:pt>
    <dgm:pt modelId="{240DB186-A635-4882-A3F4-271E8BA72555}" type="pres">
      <dgm:prSet presAssocID="{389ED341-B7A0-44AD-8495-16FB5A765D14}" presName="sibTrans" presStyleCnt="0"/>
      <dgm:spPr/>
    </dgm:pt>
    <dgm:pt modelId="{7BC356DA-1F9A-4928-9C38-D491F9746C05}" type="pres">
      <dgm:prSet presAssocID="{E8589ED6-AA9A-4533-B82E-0012B5744FA0}" presName="compNode" presStyleCnt="0"/>
      <dgm:spPr/>
    </dgm:pt>
    <dgm:pt modelId="{B717DF1A-7B08-4CF8-BD8A-BBE9DA34ECF0}" type="pres">
      <dgm:prSet presAssocID="{E8589ED6-AA9A-4533-B82E-0012B5744FA0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tor"/>
        </a:ext>
      </dgm:extLst>
    </dgm:pt>
    <dgm:pt modelId="{FECCDCD4-65DB-458F-886A-F529D0F88D56}" type="pres">
      <dgm:prSet presAssocID="{E8589ED6-AA9A-4533-B82E-0012B5744FA0}" presName="spaceRect" presStyleCnt="0"/>
      <dgm:spPr/>
    </dgm:pt>
    <dgm:pt modelId="{464BED56-ECFC-4D2A-8BC2-B6EDBE5637E8}" type="pres">
      <dgm:prSet presAssocID="{E8589ED6-AA9A-4533-B82E-0012B5744FA0}" presName="textRect" presStyleLbl="revTx" presStyleIdx="1" presStyleCnt="5">
        <dgm:presLayoutVars>
          <dgm:chMax val="1"/>
          <dgm:chPref val="1"/>
        </dgm:presLayoutVars>
      </dgm:prSet>
      <dgm:spPr/>
    </dgm:pt>
    <dgm:pt modelId="{C85B4C50-827A-418C-8F70-78BB93485B95}" type="pres">
      <dgm:prSet presAssocID="{30A7EAA7-5F1F-4841-88C6-2864E03EF5CB}" presName="sibTrans" presStyleCnt="0"/>
      <dgm:spPr/>
    </dgm:pt>
    <dgm:pt modelId="{4C9F6FEB-6715-43F4-B739-46677AD58154}" type="pres">
      <dgm:prSet presAssocID="{AA040412-0C75-48CD-8674-664A2684266A}" presName="compNode" presStyleCnt="0"/>
      <dgm:spPr/>
    </dgm:pt>
    <dgm:pt modelId="{EA61F7EC-0849-4C96-AA33-AE3D1622851D}" type="pres">
      <dgm:prSet presAssocID="{AA040412-0C75-48CD-8674-664A2684266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8A16DC5-4C90-4F61-AF71-FC63947812E8}" type="pres">
      <dgm:prSet presAssocID="{AA040412-0C75-48CD-8674-664A2684266A}" presName="spaceRect" presStyleCnt="0"/>
      <dgm:spPr/>
    </dgm:pt>
    <dgm:pt modelId="{74EC4CCA-A5BB-4B65-BC15-99EE1E3A6433}" type="pres">
      <dgm:prSet presAssocID="{AA040412-0C75-48CD-8674-664A2684266A}" presName="textRect" presStyleLbl="revTx" presStyleIdx="2" presStyleCnt="5">
        <dgm:presLayoutVars>
          <dgm:chMax val="1"/>
          <dgm:chPref val="1"/>
        </dgm:presLayoutVars>
      </dgm:prSet>
      <dgm:spPr/>
    </dgm:pt>
    <dgm:pt modelId="{A4343110-4542-4D31-A809-2AD30D99F6CE}" type="pres">
      <dgm:prSet presAssocID="{1D1E8061-0192-4D7E-8909-9DC7C1764267}" presName="sibTrans" presStyleCnt="0"/>
      <dgm:spPr/>
    </dgm:pt>
    <dgm:pt modelId="{6226831E-E624-4CAC-9C05-5E0AE195BDF0}" type="pres">
      <dgm:prSet presAssocID="{4E231A4B-7F3A-4171-9395-6493CE072B5F}" presName="compNode" presStyleCnt="0"/>
      <dgm:spPr/>
    </dgm:pt>
    <dgm:pt modelId="{EC4D9DC2-767B-4FFB-A0D0-B25A265EDDA6}" type="pres">
      <dgm:prSet presAssocID="{4E231A4B-7F3A-4171-9395-6493CE072B5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ethoscope with solid fill"/>
        </a:ext>
      </dgm:extLst>
    </dgm:pt>
    <dgm:pt modelId="{9624C60D-1F10-47DB-86BE-78EF006A5A47}" type="pres">
      <dgm:prSet presAssocID="{4E231A4B-7F3A-4171-9395-6493CE072B5F}" presName="spaceRect" presStyleCnt="0"/>
      <dgm:spPr/>
    </dgm:pt>
    <dgm:pt modelId="{20D5CF89-9C87-42A2-80D9-0C74A1FF5807}" type="pres">
      <dgm:prSet presAssocID="{4E231A4B-7F3A-4171-9395-6493CE072B5F}" presName="textRect" presStyleLbl="revTx" presStyleIdx="3" presStyleCnt="5">
        <dgm:presLayoutVars>
          <dgm:chMax val="1"/>
          <dgm:chPref val="1"/>
        </dgm:presLayoutVars>
      </dgm:prSet>
      <dgm:spPr/>
    </dgm:pt>
    <dgm:pt modelId="{00A12E02-3FA9-487C-B86F-22CDE3CBC62D}" type="pres">
      <dgm:prSet presAssocID="{8668ABD4-CEB6-43F7-987C-E78DF1FCC6C1}" presName="sibTrans" presStyleCnt="0"/>
      <dgm:spPr/>
    </dgm:pt>
    <dgm:pt modelId="{9074D93C-CD97-4B32-99E9-802644C3D99F}" type="pres">
      <dgm:prSet presAssocID="{BF0E164D-45D8-40FA-8371-E231082924BC}" presName="compNode" presStyleCnt="0"/>
      <dgm:spPr/>
    </dgm:pt>
    <dgm:pt modelId="{084E594A-97BD-4AD6-A360-B44227C6B241}" type="pres">
      <dgm:prSet presAssocID="{BF0E164D-45D8-40FA-8371-E231082924BC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tificial Intelligence outline"/>
        </a:ext>
      </dgm:extLst>
    </dgm:pt>
    <dgm:pt modelId="{552E1CF9-9E3D-4987-804B-F691BC6FA086}" type="pres">
      <dgm:prSet presAssocID="{BF0E164D-45D8-40FA-8371-E231082924BC}" presName="spaceRect" presStyleCnt="0"/>
      <dgm:spPr/>
    </dgm:pt>
    <dgm:pt modelId="{A5F798B8-67AD-43A7-8295-698E6D324AAB}" type="pres">
      <dgm:prSet presAssocID="{BF0E164D-45D8-40FA-8371-E231082924BC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6F88111-C472-406E-B33D-140197D4C9D0}" srcId="{913D428A-4C9C-46B6-9753-1212095D3D25}" destId="{E8589ED6-AA9A-4533-B82E-0012B5744FA0}" srcOrd="1" destOrd="0" parTransId="{E80EF8C5-1A04-4831-BC44-995546CCA688}" sibTransId="{30A7EAA7-5F1F-4841-88C6-2864E03EF5CB}"/>
    <dgm:cxn modelId="{39C9A918-4211-459B-9B63-CD4273202D29}" type="presOf" srcId="{4E231A4B-7F3A-4171-9395-6493CE072B5F}" destId="{20D5CF89-9C87-42A2-80D9-0C74A1FF5807}" srcOrd="0" destOrd="0" presId="urn:microsoft.com/office/officeart/2018/2/layout/IconLabelList"/>
    <dgm:cxn modelId="{B834C641-BA18-4363-A28D-B793917E2928}" srcId="{913D428A-4C9C-46B6-9753-1212095D3D25}" destId="{AA040412-0C75-48CD-8674-664A2684266A}" srcOrd="2" destOrd="0" parTransId="{6A50649C-2E00-40F1-B5C1-CBD41AB8FB75}" sibTransId="{1D1E8061-0192-4D7E-8909-9DC7C1764267}"/>
    <dgm:cxn modelId="{C4722F64-742C-4685-890B-C95B5257ED5C}" type="presOf" srcId="{BF0E164D-45D8-40FA-8371-E231082924BC}" destId="{A5F798B8-67AD-43A7-8295-698E6D324AAB}" srcOrd="0" destOrd="0" presId="urn:microsoft.com/office/officeart/2018/2/layout/IconLabelList"/>
    <dgm:cxn modelId="{28D3F064-FC9B-4116-8354-D8FE1DD6DE35}" type="presOf" srcId="{A9E9FFB8-7E9A-4734-8B6B-3B6BF9C7A869}" destId="{6232D5DF-959D-4A29-9D50-9428E9C2BED3}" srcOrd="0" destOrd="0" presId="urn:microsoft.com/office/officeart/2018/2/layout/IconLabelList"/>
    <dgm:cxn modelId="{10EA9C48-FA1F-4439-A349-F366E5216BA4}" srcId="{913D428A-4C9C-46B6-9753-1212095D3D25}" destId="{A9E9FFB8-7E9A-4734-8B6B-3B6BF9C7A869}" srcOrd="0" destOrd="0" parTransId="{2314CBCC-976B-47B2-98BA-832BA2B091FC}" sibTransId="{389ED341-B7A0-44AD-8495-16FB5A765D14}"/>
    <dgm:cxn modelId="{9B409878-335E-4968-BA04-483E9FC94413}" srcId="{913D428A-4C9C-46B6-9753-1212095D3D25}" destId="{BF0E164D-45D8-40FA-8371-E231082924BC}" srcOrd="4" destOrd="0" parTransId="{E01330C9-528A-4DE7-BB9A-BDF27C273FF5}" sibTransId="{E2336E05-2F7A-4D33-9BAB-6BAE4366D27D}"/>
    <dgm:cxn modelId="{76D47096-FC7B-4EB3-ABB0-DA78C6D37DC1}" srcId="{913D428A-4C9C-46B6-9753-1212095D3D25}" destId="{4E231A4B-7F3A-4171-9395-6493CE072B5F}" srcOrd="3" destOrd="0" parTransId="{3B0CFD63-3291-440D-A411-A3FE508F155D}" sibTransId="{8668ABD4-CEB6-43F7-987C-E78DF1FCC6C1}"/>
    <dgm:cxn modelId="{F57297DB-D31A-4BA9-94E4-4A790BDCDFA7}" type="presOf" srcId="{AA040412-0C75-48CD-8674-664A2684266A}" destId="{74EC4CCA-A5BB-4B65-BC15-99EE1E3A6433}" srcOrd="0" destOrd="0" presId="urn:microsoft.com/office/officeart/2018/2/layout/IconLabelList"/>
    <dgm:cxn modelId="{CCCFD7DC-4158-460B-B381-B52AFCDFCB83}" type="presOf" srcId="{913D428A-4C9C-46B6-9753-1212095D3D25}" destId="{1EC65E13-E41B-4E8D-B1EE-C1F68B236E55}" srcOrd="0" destOrd="0" presId="urn:microsoft.com/office/officeart/2018/2/layout/IconLabelList"/>
    <dgm:cxn modelId="{9E3098E8-7004-412D-80EA-973F744A312B}" type="presOf" srcId="{E8589ED6-AA9A-4533-B82E-0012B5744FA0}" destId="{464BED56-ECFC-4D2A-8BC2-B6EDBE5637E8}" srcOrd="0" destOrd="0" presId="urn:microsoft.com/office/officeart/2018/2/layout/IconLabelList"/>
    <dgm:cxn modelId="{B986C88F-1A83-4CF8-85BF-F603989103FC}" type="presParOf" srcId="{1EC65E13-E41B-4E8D-B1EE-C1F68B236E55}" destId="{71353D34-F61F-41EE-B43F-41F41E782EC3}" srcOrd="0" destOrd="0" presId="urn:microsoft.com/office/officeart/2018/2/layout/IconLabelList"/>
    <dgm:cxn modelId="{131BA552-D939-4D05-9CB8-3D80E5DABA76}" type="presParOf" srcId="{71353D34-F61F-41EE-B43F-41F41E782EC3}" destId="{AFB976A7-E926-4367-8CA6-CA11D8716CFB}" srcOrd="0" destOrd="0" presId="urn:microsoft.com/office/officeart/2018/2/layout/IconLabelList"/>
    <dgm:cxn modelId="{04816893-47CD-4EB4-9EE2-F16E30E26F60}" type="presParOf" srcId="{71353D34-F61F-41EE-B43F-41F41E782EC3}" destId="{85547520-1149-4562-A886-92EA018AD0A0}" srcOrd="1" destOrd="0" presId="urn:microsoft.com/office/officeart/2018/2/layout/IconLabelList"/>
    <dgm:cxn modelId="{EA9A19EE-00DB-4C90-86C1-BFED9AD71955}" type="presParOf" srcId="{71353D34-F61F-41EE-B43F-41F41E782EC3}" destId="{6232D5DF-959D-4A29-9D50-9428E9C2BED3}" srcOrd="2" destOrd="0" presId="urn:microsoft.com/office/officeart/2018/2/layout/IconLabelList"/>
    <dgm:cxn modelId="{C490303F-1D39-49CA-AE45-4D8DC512F3F8}" type="presParOf" srcId="{1EC65E13-E41B-4E8D-B1EE-C1F68B236E55}" destId="{240DB186-A635-4882-A3F4-271E8BA72555}" srcOrd="1" destOrd="0" presId="urn:microsoft.com/office/officeart/2018/2/layout/IconLabelList"/>
    <dgm:cxn modelId="{5B52E7A4-5F89-4208-AAED-7F11AFB899AD}" type="presParOf" srcId="{1EC65E13-E41B-4E8D-B1EE-C1F68B236E55}" destId="{7BC356DA-1F9A-4928-9C38-D491F9746C05}" srcOrd="2" destOrd="0" presId="urn:microsoft.com/office/officeart/2018/2/layout/IconLabelList"/>
    <dgm:cxn modelId="{E0072E85-237C-4367-8FC3-6A6F876E5F7D}" type="presParOf" srcId="{7BC356DA-1F9A-4928-9C38-D491F9746C05}" destId="{B717DF1A-7B08-4CF8-BD8A-BBE9DA34ECF0}" srcOrd="0" destOrd="0" presId="urn:microsoft.com/office/officeart/2018/2/layout/IconLabelList"/>
    <dgm:cxn modelId="{060CE83F-B34E-4738-850C-C798FD1B002F}" type="presParOf" srcId="{7BC356DA-1F9A-4928-9C38-D491F9746C05}" destId="{FECCDCD4-65DB-458F-886A-F529D0F88D56}" srcOrd="1" destOrd="0" presId="urn:microsoft.com/office/officeart/2018/2/layout/IconLabelList"/>
    <dgm:cxn modelId="{35CCBD15-EC90-49CB-A937-833193183B32}" type="presParOf" srcId="{7BC356DA-1F9A-4928-9C38-D491F9746C05}" destId="{464BED56-ECFC-4D2A-8BC2-B6EDBE5637E8}" srcOrd="2" destOrd="0" presId="urn:microsoft.com/office/officeart/2018/2/layout/IconLabelList"/>
    <dgm:cxn modelId="{F04CE008-49F9-4A05-8072-7DB1641EEB95}" type="presParOf" srcId="{1EC65E13-E41B-4E8D-B1EE-C1F68B236E55}" destId="{C85B4C50-827A-418C-8F70-78BB93485B95}" srcOrd="3" destOrd="0" presId="urn:microsoft.com/office/officeart/2018/2/layout/IconLabelList"/>
    <dgm:cxn modelId="{E031AA04-0921-441F-A657-B5A85D9C48A0}" type="presParOf" srcId="{1EC65E13-E41B-4E8D-B1EE-C1F68B236E55}" destId="{4C9F6FEB-6715-43F4-B739-46677AD58154}" srcOrd="4" destOrd="0" presId="urn:microsoft.com/office/officeart/2018/2/layout/IconLabelList"/>
    <dgm:cxn modelId="{1D35C695-7F02-421E-96A3-864D427D8E65}" type="presParOf" srcId="{4C9F6FEB-6715-43F4-B739-46677AD58154}" destId="{EA61F7EC-0849-4C96-AA33-AE3D1622851D}" srcOrd="0" destOrd="0" presId="urn:microsoft.com/office/officeart/2018/2/layout/IconLabelList"/>
    <dgm:cxn modelId="{866FAE9E-07E3-4913-AF4E-ED7581A438E2}" type="presParOf" srcId="{4C9F6FEB-6715-43F4-B739-46677AD58154}" destId="{F8A16DC5-4C90-4F61-AF71-FC63947812E8}" srcOrd="1" destOrd="0" presId="urn:microsoft.com/office/officeart/2018/2/layout/IconLabelList"/>
    <dgm:cxn modelId="{983BE9B3-2174-462B-92A9-BED76FA839A0}" type="presParOf" srcId="{4C9F6FEB-6715-43F4-B739-46677AD58154}" destId="{74EC4CCA-A5BB-4B65-BC15-99EE1E3A6433}" srcOrd="2" destOrd="0" presId="urn:microsoft.com/office/officeart/2018/2/layout/IconLabelList"/>
    <dgm:cxn modelId="{AC7685CE-CB20-4F25-8BD9-4CC2ADF5729C}" type="presParOf" srcId="{1EC65E13-E41B-4E8D-B1EE-C1F68B236E55}" destId="{A4343110-4542-4D31-A809-2AD30D99F6CE}" srcOrd="5" destOrd="0" presId="urn:microsoft.com/office/officeart/2018/2/layout/IconLabelList"/>
    <dgm:cxn modelId="{9966BAC7-B5E3-4140-8379-46368E676480}" type="presParOf" srcId="{1EC65E13-E41B-4E8D-B1EE-C1F68B236E55}" destId="{6226831E-E624-4CAC-9C05-5E0AE195BDF0}" srcOrd="6" destOrd="0" presId="urn:microsoft.com/office/officeart/2018/2/layout/IconLabelList"/>
    <dgm:cxn modelId="{BE0F3B1F-258B-4E2D-8B88-FD2D3C9D2E6E}" type="presParOf" srcId="{6226831E-E624-4CAC-9C05-5E0AE195BDF0}" destId="{EC4D9DC2-767B-4FFB-A0D0-B25A265EDDA6}" srcOrd="0" destOrd="0" presId="urn:microsoft.com/office/officeart/2018/2/layout/IconLabelList"/>
    <dgm:cxn modelId="{A2B22B5F-B888-4178-85CA-AEE0D43DDF63}" type="presParOf" srcId="{6226831E-E624-4CAC-9C05-5E0AE195BDF0}" destId="{9624C60D-1F10-47DB-86BE-78EF006A5A47}" srcOrd="1" destOrd="0" presId="urn:microsoft.com/office/officeart/2018/2/layout/IconLabelList"/>
    <dgm:cxn modelId="{8893FB20-54D8-4BA6-A628-6C392DB5BD51}" type="presParOf" srcId="{6226831E-E624-4CAC-9C05-5E0AE195BDF0}" destId="{20D5CF89-9C87-42A2-80D9-0C74A1FF5807}" srcOrd="2" destOrd="0" presId="urn:microsoft.com/office/officeart/2018/2/layout/IconLabelList"/>
    <dgm:cxn modelId="{42B052F8-197F-4C42-9F72-F5FBCA530B11}" type="presParOf" srcId="{1EC65E13-E41B-4E8D-B1EE-C1F68B236E55}" destId="{00A12E02-3FA9-487C-B86F-22CDE3CBC62D}" srcOrd="7" destOrd="0" presId="urn:microsoft.com/office/officeart/2018/2/layout/IconLabelList"/>
    <dgm:cxn modelId="{6ED62777-D984-46E8-8620-0CA5938DBE59}" type="presParOf" srcId="{1EC65E13-E41B-4E8D-B1EE-C1F68B236E55}" destId="{9074D93C-CD97-4B32-99E9-802644C3D99F}" srcOrd="8" destOrd="0" presId="urn:microsoft.com/office/officeart/2018/2/layout/IconLabelList"/>
    <dgm:cxn modelId="{8685E30F-891A-45D0-8B9E-E6CCD4A9636C}" type="presParOf" srcId="{9074D93C-CD97-4B32-99E9-802644C3D99F}" destId="{084E594A-97BD-4AD6-A360-B44227C6B241}" srcOrd="0" destOrd="0" presId="urn:microsoft.com/office/officeart/2018/2/layout/IconLabelList"/>
    <dgm:cxn modelId="{52E25B10-8FA6-4A40-85CB-50C942F2FBF6}" type="presParOf" srcId="{9074D93C-CD97-4B32-99E9-802644C3D99F}" destId="{552E1CF9-9E3D-4987-804B-F691BC6FA086}" srcOrd="1" destOrd="0" presId="urn:microsoft.com/office/officeart/2018/2/layout/IconLabelList"/>
    <dgm:cxn modelId="{30510C18-53F3-44DD-96CD-75562667C572}" type="presParOf" srcId="{9074D93C-CD97-4B32-99E9-802644C3D99F}" destId="{A5F798B8-67AD-43A7-8295-698E6D324AA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B976A7-E926-4367-8CA6-CA11D8716CFB}">
      <dsp:nvSpPr>
        <dsp:cNvPr id="0" name=""/>
        <dsp:cNvSpPr/>
      </dsp:nvSpPr>
      <dsp:spPr>
        <a:xfrm>
          <a:off x="489253" y="326174"/>
          <a:ext cx="793388" cy="79338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32D5DF-959D-4A29-9D50-9428E9C2BED3}">
      <dsp:nvSpPr>
        <dsp:cNvPr id="0" name=""/>
        <dsp:cNvSpPr/>
      </dsp:nvSpPr>
      <dsp:spPr>
        <a:xfrm>
          <a:off x="4405" y="1500727"/>
          <a:ext cx="1763085" cy="13663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High global prevalence of preventable eye conditions</a:t>
          </a:r>
        </a:p>
      </dsp:txBody>
      <dsp:txXfrm>
        <a:off x="4405" y="1500727"/>
        <a:ext cx="1763085" cy="1366391"/>
      </dsp:txXfrm>
    </dsp:sp>
    <dsp:sp modelId="{B717DF1A-7B08-4CF8-BD8A-BBE9DA34ECF0}">
      <dsp:nvSpPr>
        <dsp:cNvPr id="0" name=""/>
        <dsp:cNvSpPr/>
      </dsp:nvSpPr>
      <dsp:spPr>
        <a:xfrm>
          <a:off x="2560879" y="326174"/>
          <a:ext cx="793388" cy="7933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4BED56-ECFC-4D2A-8BC2-B6EDBE5637E8}">
      <dsp:nvSpPr>
        <dsp:cNvPr id="0" name=""/>
        <dsp:cNvSpPr/>
      </dsp:nvSpPr>
      <dsp:spPr>
        <a:xfrm>
          <a:off x="2076031" y="1500727"/>
          <a:ext cx="1763085" cy="13663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Lack of accessible, user-friendly diagnostic tools</a:t>
          </a:r>
        </a:p>
      </dsp:txBody>
      <dsp:txXfrm>
        <a:off x="2076031" y="1500727"/>
        <a:ext cx="1763085" cy="1366391"/>
      </dsp:txXfrm>
    </dsp:sp>
    <dsp:sp modelId="{EA61F7EC-0849-4C96-AA33-AE3D1622851D}">
      <dsp:nvSpPr>
        <dsp:cNvPr id="0" name=""/>
        <dsp:cNvSpPr/>
      </dsp:nvSpPr>
      <dsp:spPr>
        <a:xfrm>
          <a:off x="4632505" y="326174"/>
          <a:ext cx="793388" cy="79338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EC4CCA-A5BB-4B65-BC15-99EE1E3A6433}">
      <dsp:nvSpPr>
        <dsp:cNvPr id="0" name=""/>
        <dsp:cNvSpPr/>
      </dsp:nvSpPr>
      <dsp:spPr>
        <a:xfrm>
          <a:off x="4147657" y="1500727"/>
          <a:ext cx="1763085" cy="13663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Existing solutions focus on one eye condition,</a:t>
          </a: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Our solution will focus on 3 different conditions : Cataracts, Conjunctivitis, Styes</a:t>
          </a:r>
        </a:p>
      </dsp:txBody>
      <dsp:txXfrm>
        <a:off x="4147657" y="1500727"/>
        <a:ext cx="1763085" cy="1366391"/>
      </dsp:txXfrm>
    </dsp:sp>
    <dsp:sp modelId="{EC4D9DC2-767B-4FFB-A0D0-B25A265EDDA6}">
      <dsp:nvSpPr>
        <dsp:cNvPr id="0" name=""/>
        <dsp:cNvSpPr/>
      </dsp:nvSpPr>
      <dsp:spPr>
        <a:xfrm>
          <a:off x="6704131" y="326174"/>
          <a:ext cx="793388" cy="79338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D5CF89-9C87-42A2-80D9-0C74A1FF5807}">
      <dsp:nvSpPr>
        <dsp:cNvPr id="0" name=""/>
        <dsp:cNvSpPr/>
      </dsp:nvSpPr>
      <dsp:spPr>
        <a:xfrm>
          <a:off x="6219283" y="1500727"/>
          <a:ext cx="1763085" cy="13663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</a:t>
          </a:r>
          <a:r>
            <a:rPr lang="en-IL" sz="1400" kern="1200" dirty="0"/>
            <a:t>raditional diagnostic methods require a doctor’s appointment and the presence of specialized equipmen</a:t>
          </a:r>
          <a:r>
            <a:rPr lang="en-US" sz="1400" kern="1200" dirty="0"/>
            <a:t>t.</a:t>
          </a:r>
        </a:p>
      </dsp:txBody>
      <dsp:txXfrm>
        <a:off x="6219283" y="1500727"/>
        <a:ext cx="1763085" cy="1366391"/>
      </dsp:txXfrm>
    </dsp:sp>
    <dsp:sp modelId="{084E594A-97BD-4AD6-A360-B44227C6B241}">
      <dsp:nvSpPr>
        <dsp:cNvPr id="0" name=""/>
        <dsp:cNvSpPr/>
      </dsp:nvSpPr>
      <dsp:spPr>
        <a:xfrm>
          <a:off x="8775757" y="326174"/>
          <a:ext cx="793388" cy="79338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F798B8-67AD-43A7-8295-698E6D324AAB}">
      <dsp:nvSpPr>
        <dsp:cNvPr id="0" name=""/>
        <dsp:cNvSpPr/>
      </dsp:nvSpPr>
      <dsp:spPr>
        <a:xfrm>
          <a:off x="8290908" y="1500727"/>
          <a:ext cx="1763085" cy="13663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EyeNet bridges this gap by using AI-Driven video analysis</a:t>
          </a:r>
        </a:p>
      </dsp:txBody>
      <dsp:txXfrm>
        <a:off x="8290908" y="1500727"/>
        <a:ext cx="1763085" cy="13663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jpe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76415-7152-42A1-AFEA-5E8B6B2A2694}" type="datetimeFigureOut">
              <a:rPr lang="en-IL" smtClean="0"/>
              <a:t>03/02/2025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B8647-1B2E-4FBF-A558-AC51045795B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94323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B8647-1B2E-4FBF-A558-AC51045795B6}" type="slidenum">
              <a:rPr lang="en-IL" smtClean="0"/>
              <a:t>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76647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B8647-1B2E-4FBF-A558-AC51045795B6}" type="slidenum">
              <a:rPr lang="en-IL" smtClean="0"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20215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478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41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485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477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918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315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229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587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527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591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058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509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70A06E-49E3-B11D-093A-074F1A5BDF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257" y="733528"/>
            <a:ext cx="3690257" cy="145075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EyeNet AI-Driven Early Eye Conditions Detection using Video Analysis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797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CEAAE9D-0767-C9EC-EE6F-45320F9D77A0}"/>
              </a:ext>
            </a:extLst>
          </p:cNvPr>
          <p:cNvSpPr txBox="1"/>
          <p:nvPr/>
        </p:nvSpPr>
        <p:spPr>
          <a:xfrm>
            <a:off x="704567" y="2411364"/>
            <a:ext cx="3690257" cy="34616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Capstone Project Phase A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+mj-lt"/>
              </a:rPr>
              <a:t>Project Code: 25-1-D-3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Gal Bitton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Ron Bendel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latin typeface="+mj-lt"/>
              </a:rPr>
              <a:t>Supervisors: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latin typeface="+mj-lt"/>
              </a:rPr>
              <a:t>Mrs. Elena Kramer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latin typeface="+mj-lt"/>
              </a:rPr>
              <a:t>Dr.Dan Lemberg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474485-3668-71A9-99A6-C932F7BB3BB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713" r="3" b="1378"/>
          <a:stretch/>
        </p:blipFill>
        <p:spPr>
          <a:xfrm>
            <a:off x="5606813" y="371893"/>
            <a:ext cx="6174844" cy="47491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FE6740-FBD7-955F-E27D-71659425D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74670" y="147565"/>
            <a:ext cx="2225429" cy="739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9476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0E0D20-1FEB-C354-6AAF-9F1399925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Keras Models Benchmarks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D967FC-3BD7-CDC2-8052-12B4C3F01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649" y="1276352"/>
            <a:ext cx="7312084" cy="3802284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DDB24-0C0A-768E-CF65-B6F4E0DBFE78}"/>
              </a:ext>
            </a:extLst>
          </p:cNvPr>
          <p:cNvSpPr txBox="1"/>
          <p:nvPr/>
        </p:nvSpPr>
        <p:spPr>
          <a:xfrm>
            <a:off x="8141110" y="4321389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effectLst/>
                <a:latin typeface="+mj-lt"/>
                <a:ea typeface="Aptos" panose="020B0004020202020204" pitchFamily="34" charset="0"/>
              </a:rPr>
              <a:t>Confusion Matrix for each class, testing on 4 Keras pre-trained models</a:t>
            </a:r>
            <a:endParaRPr lang="en-IL" sz="1400" dirty="0">
              <a:latin typeface="+mj-lt"/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48838F1F-8073-C537-5769-DFEA6FCF148A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51C918D-4400-17AD-5F9C-AA8C83F9496F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1856448E-A370-D4FF-30A4-41C6136744C0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672F7150-807E-DFC4-659B-85471E2D15EB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FFE34E11-E7FE-4EBC-A23D-76BBAE5270BF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7E2FE889-1FA7-D7E8-A2D3-472012982EB8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8D8707F0-3E44-1673-0147-CACD41781E2E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5748E47A-A80F-BFDD-3E74-75BC127D9F48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2B8DCFF3-0828-2409-D415-DE6DD2B42AAC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4B02FD67-2DD5-57C3-2AA7-062CC7D37CA5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B895F849-A2CE-A75D-5215-F3C6497EB644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B7BB4386-15C2-21AF-2176-0A64AA157F5D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FD17A5-3290-77D7-E69D-5E86F896790E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10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5479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E12271-302F-43AC-A89B-F53623427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Keras Models Benchmarks</a:t>
            </a:r>
          </a:p>
        </p:txBody>
      </p:sp>
      <p:pic>
        <p:nvPicPr>
          <p:cNvPr id="4" name="Picture 3" descr="A table with numbers and a number of objects&#10;&#10;Description automatically generated with medium confidence">
            <a:extLst>
              <a:ext uri="{FF2B5EF4-FFF2-40B4-BE49-F238E27FC236}">
                <a16:creationId xmlns:a16="http://schemas.microsoft.com/office/drawing/2014/main" id="{6230E441-433B-1FA2-3EF9-1BFC756F5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274" y="1457332"/>
            <a:ext cx="7315140" cy="356613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3D91E7-8C35-CE91-CCE7-1671A899DCBC}"/>
              </a:ext>
            </a:extLst>
          </p:cNvPr>
          <p:cNvSpPr txBox="1"/>
          <p:nvPr/>
        </p:nvSpPr>
        <p:spPr>
          <a:xfrm>
            <a:off x="8175207" y="4294754"/>
            <a:ext cx="3333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effectLst/>
                <a:latin typeface="+mj-lt"/>
                <a:ea typeface="Aptos" panose="020B0004020202020204" pitchFamily="34" charset="0"/>
              </a:rPr>
              <a:t>Performance evaluation matrices for all 4 Keras pre-trained models</a:t>
            </a:r>
            <a:endParaRPr lang="en-IL" sz="1400" dirty="0">
              <a:latin typeface="+mj-lt"/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EA5C1DE7-2160-472F-534A-635506AB98FC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9537ADD7-297D-065D-472E-5B77D0899483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0D432270-E5B0-3A51-8C8B-8D9BA95B099B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4B2004D9-E5BA-9C74-0E69-3DEFACDCD51A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6E84DD72-0C67-7A25-6C3D-621453986F57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C763BC29-015A-F214-FB92-5EF0DE538B83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164A9B51-8C47-D814-3887-8B19B5B39AA4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C0AF5762-4987-5C2B-24A4-D9CDDD916A3E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4A3A5019-C14C-4112-7F03-8E091FB2CD4C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913B1461-9C2D-4750-B8EB-33EDFBF4E253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620E0B59-1717-4EFB-2A87-F3D72CB9BA8A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51257621-56EE-7DC1-F58B-3EE71B7F717D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0E30C9-6950-EF6A-88AE-495F718A6474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11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7549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C760FC-65DB-46EF-609E-157A126ED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641315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Keras Models Benchmarks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8FA1D1-1706-2A8A-869C-92CB1F7364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0490" y="564012"/>
            <a:ext cx="6709885" cy="4780794"/>
          </a:xfrm>
          <a:prstGeom prst="rect">
            <a:avLst/>
          </a:prstGeom>
          <a:noFill/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98384F-DB9A-728C-7BC3-7303835197E6}"/>
              </a:ext>
            </a:extLst>
          </p:cNvPr>
          <p:cNvSpPr txBox="1"/>
          <p:nvPr/>
        </p:nvSpPr>
        <p:spPr>
          <a:xfrm>
            <a:off x="8209305" y="4370329"/>
            <a:ext cx="3333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effectLst/>
                <a:latin typeface="+mj-lt"/>
                <a:ea typeface="Aptos" panose="020B0004020202020204" pitchFamily="34" charset="0"/>
              </a:rPr>
              <a:t>Visualization of the pre-trained models training and validation process</a:t>
            </a:r>
            <a:endParaRPr lang="en-IL" sz="1400" dirty="0">
              <a:latin typeface="+mj-lt"/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1C4B61DD-CADE-3545-E1B2-3F795951DE84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F192CF83-FB64-8411-568D-C7D42A6686C4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8C4748A9-93CD-EA27-B1D0-1F7D2A0F5C77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AE22E260-7D64-D398-556F-3A741C4C74A9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0F5300B7-6F83-04A6-04FF-6209DB3E79D8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77A02023-17E5-01D5-FD49-61920780B67E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CFD6FABD-6483-7CC6-8E85-0392F2BA58FD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753E68B6-1523-CC99-87B9-C039BDCBB24E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E2EE166F-E53E-FDAE-F4B4-C3813D1525FF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B4BB2023-9AC8-6741-04AB-67A2B8124AEA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D29E597B-30A1-C0C3-8B04-D723D486C724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527C750B-4FA3-E54C-6379-22FEB698262B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505D92-A2B7-71D0-B445-7B9D9857BCCC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12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D93B43-50CB-91D4-EDB5-B107CDB9B86A}"/>
              </a:ext>
            </a:extLst>
          </p:cNvPr>
          <p:cNvSpPr txBox="1"/>
          <p:nvPr/>
        </p:nvSpPr>
        <p:spPr>
          <a:xfrm>
            <a:off x="8209305" y="5068439"/>
            <a:ext cx="33207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j-lt"/>
              </a:rPr>
              <a:t>Despite the high results, it is important to note that DenseNet-121 did not achieve good results during our testing.</a:t>
            </a:r>
            <a:endParaRPr lang="en-IL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33025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3650D-F2E6-DF0A-B8C1-118524456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 dirty="0"/>
              <a:t>DenseNet121</a:t>
            </a:r>
            <a:endParaRPr lang="en-IL" sz="40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E4A9E-698E-9FBD-8C33-06620D5DC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Tx/>
            </a:pPr>
            <a:r>
              <a:rPr lang="en-US" sz="1400" b="1" dirty="0"/>
              <a:t>DenseNet121</a:t>
            </a:r>
            <a:r>
              <a:rPr lang="en-US" sz="1400" dirty="0"/>
              <a:t> is a deep neural network with </a:t>
            </a:r>
            <a:r>
              <a:rPr lang="en-US" sz="1400" b="1" dirty="0"/>
              <a:t>121 layers</a:t>
            </a:r>
            <a:r>
              <a:rPr lang="en-US" sz="1400" dirty="0"/>
              <a:t>, leveraging </a:t>
            </a:r>
            <a:r>
              <a:rPr lang="en-US" sz="1400" b="1" dirty="0"/>
              <a:t>dense connectivity</a:t>
            </a:r>
            <a:r>
              <a:rPr lang="en-US" sz="1400" dirty="0"/>
              <a:t> to improve efficiency and performance.</a:t>
            </a:r>
          </a:p>
          <a:p>
            <a:pPr>
              <a:lnSpc>
                <a:spcPct val="90000"/>
              </a:lnSpc>
              <a:buClrTx/>
            </a:pPr>
            <a:r>
              <a:rPr lang="en-US" sz="1400" b="1" dirty="0"/>
              <a:t>Dense Connectivity:</a:t>
            </a:r>
            <a:r>
              <a:rPr lang="en-US" sz="1400" dirty="0"/>
              <a:t> Each layer connects to all preceding layers, enhancing </a:t>
            </a:r>
            <a:r>
              <a:rPr lang="en-US" sz="1400" b="1" dirty="0"/>
              <a:t>feature reuse</a:t>
            </a:r>
            <a:r>
              <a:rPr lang="en-US" sz="1400" dirty="0"/>
              <a:t> and mitigating the </a:t>
            </a:r>
            <a:r>
              <a:rPr lang="en-US" sz="1400" b="1" dirty="0"/>
              <a:t>vanishing gradient</a:t>
            </a:r>
            <a:r>
              <a:rPr lang="en-US" sz="1400" dirty="0"/>
              <a:t> issue.</a:t>
            </a:r>
          </a:p>
          <a:p>
            <a:pPr>
              <a:lnSpc>
                <a:spcPct val="90000"/>
              </a:lnSpc>
              <a:buClrTx/>
            </a:pPr>
            <a:r>
              <a:rPr lang="en-US" sz="1400" b="1" dirty="0"/>
              <a:t>Compact Architecture:</a:t>
            </a:r>
            <a:r>
              <a:rPr lang="en-US" sz="1400" dirty="0"/>
              <a:t> Approximately </a:t>
            </a:r>
            <a:r>
              <a:rPr lang="en-US" sz="1400" b="1" dirty="0"/>
              <a:t>8 million parameters</a:t>
            </a:r>
            <a:r>
              <a:rPr lang="en-US" sz="1400" dirty="0"/>
              <a:t>, making it computationally efficient.</a:t>
            </a:r>
          </a:p>
          <a:p>
            <a:pPr>
              <a:lnSpc>
                <a:spcPct val="90000"/>
              </a:lnSpc>
              <a:buClrTx/>
            </a:pPr>
            <a:r>
              <a:rPr lang="en-US" sz="1400" dirty="0"/>
              <a:t>Excels in tasks like </a:t>
            </a:r>
            <a:r>
              <a:rPr lang="en-US" sz="1400" b="1" dirty="0"/>
              <a:t>image classification</a:t>
            </a:r>
            <a:r>
              <a:rPr lang="en-US" sz="1400" dirty="0"/>
              <a:t> and </a:t>
            </a:r>
            <a:r>
              <a:rPr lang="en-US" sz="1400" b="1" dirty="0"/>
              <a:t>object detection</a:t>
            </a:r>
            <a:r>
              <a:rPr lang="en-US" sz="1400" dirty="0"/>
              <a:t>.</a:t>
            </a:r>
          </a:p>
          <a:p>
            <a:pPr>
              <a:lnSpc>
                <a:spcPct val="90000"/>
              </a:lnSpc>
              <a:buClrTx/>
            </a:pPr>
            <a:endParaRPr lang="en-IL" sz="1400" dirty="0"/>
          </a:p>
        </p:txBody>
      </p:sp>
      <p:pic>
        <p:nvPicPr>
          <p:cNvPr id="4" name="Picture 3" descr="A diagram of a block diagram&#10;&#10;Description automatically generated">
            <a:extLst>
              <a:ext uri="{FF2B5EF4-FFF2-40B4-BE49-F238E27FC236}">
                <a16:creationId xmlns:a16="http://schemas.microsoft.com/office/drawing/2014/main" id="{31BB06D8-795D-FEDE-364E-8A84B6E4E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81277" y="4331328"/>
            <a:ext cx="6892560" cy="1395744"/>
          </a:xfrm>
          <a:prstGeom prst="rect">
            <a:avLst/>
          </a:prstGeom>
          <a:noFill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15550AA-D2F0-8555-772B-6E8BD5AF2965}"/>
              </a:ext>
            </a:extLst>
          </p:cNvPr>
          <p:cNvCxnSpPr>
            <a:cxnSpLocks/>
          </p:cNvCxnSpPr>
          <p:nvPr/>
        </p:nvCxnSpPr>
        <p:spPr>
          <a:xfrm flipH="1" flipV="1">
            <a:off x="5595069" y="3264528"/>
            <a:ext cx="283113" cy="1066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28FA6892-6342-50FC-71D6-3A465E9D12CB}"/>
              </a:ext>
            </a:extLst>
          </p:cNvPr>
          <p:cNvSpPr/>
          <p:nvPr/>
        </p:nvSpPr>
        <p:spPr>
          <a:xfrm>
            <a:off x="4921177" y="2866178"/>
            <a:ext cx="1300164" cy="398350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112x112</a:t>
            </a:r>
          </a:p>
          <a:p>
            <a:pPr algn="ctr"/>
            <a:r>
              <a:rPr lang="en-US" sz="1200" dirty="0">
                <a:latin typeface="+mj-lt"/>
              </a:rPr>
              <a:t>7x7 conv, stride 2</a:t>
            </a:r>
            <a:endParaRPr lang="en-IL" sz="1200" dirty="0">
              <a:latin typeface="+mj-lt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718B287-2F0E-0B1C-1DD4-5745A8638666}"/>
              </a:ext>
            </a:extLst>
          </p:cNvPr>
          <p:cNvCxnSpPr>
            <a:cxnSpLocks/>
            <a:endCxn id="14" idx="2"/>
          </p:cNvCxnSpPr>
          <p:nvPr/>
        </p:nvCxnSpPr>
        <p:spPr>
          <a:xfrm flipH="1" flipV="1">
            <a:off x="6445176" y="2062589"/>
            <a:ext cx="650082" cy="2268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id="{EF4676E2-64B1-B3F4-7285-5B65A8BBE120}"/>
              </a:ext>
            </a:extLst>
          </p:cNvPr>
          <p:cNvSpPr/>
          <p:nvPr/>
        </p:nvSpPr>
        <p:spPr>
          <a:xfrm>
            <a:off x="5795094" y="1522211"/>
            <a:ext cx="1300164" cy="540378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56x56</a:t>
            </a:r>
          </a:p>
          <a:p>
            <a:pPr algn="ctr"/>
            <a:r>
              <a:rPr lang="en-US" sz="1200" dirty="0">
                <a:latin typeface="+mj-lt"/>
              </a:rPr>
              <a:t>1x1 conv x6</a:t>
            </a:r>
          </a:p>
          <a:p>
            <a:pPr algn="ctr"/>
            <a:r>
              <a:rPr lang="en-US" sz="1200" dirty="0">
                <a:latin typeface="+mj-lt"/>
              </a:rPr>
              <a:t>3x3 conv x6</a:t>
            </a:r>
            <a:endParaRPr lang="en-IL" sz="1200" dirty="0">
              <a:latin typeface="+mj-lt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09FF9C6-B09F-1293-C6E0-7BC7178D7D67}"/>
              </a:ext>
            </a:extLst>
          </p:cNvPr>
          <p:cNvCxnSpPr>
            <a:cxnSpLocks/>
          </p:cNvCxnSpPr>
          <p:nvPr/>
        </p:nvCxnSpPr>
        <p:spPr>
          <a:xfrm flipH="1" flipV="1">
            <a:off x="7943850" y="3533772"/>
            <a:ext cx="393775" cy="873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B2F69377-EA21-4842-EECE-734B18B196A3}"/>
              </a:ext>
            </a:extLst>
          </p:cNvPr>
          <p:cNvSpPr/>
          <p:nvPr/>
        </p:nvSpPr>
        <p:spPr>
          <a:xfrm>
            <a:off x="7478109" y="3135422"/>
            <a:ext cx="873916" cy="398350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56x56</a:t>
            </a:r>
          </a:p>
          <a:p>
            <a:pPr algn="ctr"/>
            <a:r>
              <a:rPr lang="en-US" sz="1200" dirty="0">
                <a:latin typeface="+mj-lt"/>
              </a:rPr>
              <a:t>1x1 conv</a:t>
            </a:r>
            <a:endParaRPr lang="en-IL" sz="1200" dirty="0">
              <a:latin typeface="+mj-lt"/>
            </a:endParaRPr>
          </a:p>
        </p:txBody>
      </p:sp>
      <p:sp>
        <p:nvSpPr>
          <p:cNvPr id="25" name="Speech Bubble: Rectangle with Corners Rounded 24">
            <a:extLst>
              <a:ext uri="{FF2B5EF4-FFF2-40B4-BE49-F238E27FC236}">
                <a16:creationId xmlns:a16="http://schemas.microsoft.com/office/drawing/2014/main" id="{8FED0CB3-8C73-20F8-C496-BF7C8B285504}"/>
              </a:ext>
            </a:extLst>
          </p:cNvPr>
          <p:cNvSpPr/>
          <p:nvPr/>
        </p:nvSpPr>
        <p:spPr>
          <a:xfrm>
            <a:off x="8380808" y="3135422"/>
            <a:ext cx="676859" cy="398350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28x28</a:t>
            </a:r>
            <a:endParaRPr lang="en-IL" sz="1200" dirty="0">
              <a:latin typeface="+mj-lt"/>
            </a:endParaRPr>
          </a:p>
        </p:txBody>
      </p:sp>
      <p:sp>
        <p:nvSpPr>
          <p:cNvPr id="26" name="Speech Bubble: Rectangle with Corners Rounded 25">
            <a:extLst>
              <a:ext uri="{FF2B5EF4-FFF2-40B4-BE49-F238E27FC236}">
                <a16:creationId xmlns:a16="http://schemas.microsoft.com/office/drawing/2014/main" id="{EC939C76-5B10-F14B-B67A-B6EF13D97C4F}"/>
              </a:ext>
            </a:extLst>
          </p:cNvPr>
          <p:cNvSpPr/>
          <p:nvPr/>
        </p:nvSpPr>
        <p:spPr>
          <a:xfrm>
            <a:off x="9104892" y="3135422"/>
            <a:ext cx="676859" cy="398350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14x14</a:t>
            </a:r>
            <a:endParaRPr lang="en-IL" sz="1200" dirty="0">
              <a:latin typeface="+mj-lt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13B01F9-9501-9AD6-496A-A1576500ACA4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9057667" y="3533772"/>
            <a:ext cx="385655" cy="905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57AF8E-B32B-C36C-D260-44C9B8D9BCA1}"/>
              </a:ext>
            </a:extLst>
          </p:cNvPr>
          <p:cNvCxnSpPr>
            <a:cxnSpLocks/>
            <a:endCxn id="25" idx="2"/>
          </p:cNvCxnSpPr>
          <p:nvPr/>
        </p:nvCxnSpPr>
        <p:spPr>
          <a:xfrm flipV="1">
            <a:off x="8694236" y="3533772"/>
            <a:ext cx="25002" cy="873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E2797A2-BD30-1EC5-E919-B9E3BED82ED8}"/>
              </a:ext>
            </a:extLst>
          </p:cNvPr>
          <p:cNvSpPr txBox="1"/>
          <p:nvPr/>
        </p:nvSpPr>
        <p:spPr>
          <a:xfrm>
            <a:off x="8140737" y="2873812"/>
            <a:ext cx="11747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Transition layer 2</a:t>
            </a:r>
            <a:endParaRPr lang="en-IL" sz="1100" dirty="0">
              <a:latin typeface="+mj-lt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8350E48-0911-EEC8-AD37-B688A0721624}"/>
              </a:ext>
            </a:extLst>
          </p:cNvPr>
          <p:cNvCxnSpPr>
            <a:cxnSpLocks/>
          </p:cNvCxnSpPr>
          <p:nvPr/>
        </p:nvCxnSpPr>
        <p:spPr>
          <a:xfrm flipV="1">
            <a:off x="10357831" y="2062589"/>
            <a:ext cx="150458" cy="2336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Speech Bubble: Rectangle with Corners Rounded 35">
            <a:extLst>
              <a:ext uri="{FF2B5EF4-FFF2-40B4-BE49-F238E27FC236}">
                <a16:creationId xmlns:a16="http://schemas.microsoft.com/office/drawing/2014/main" id="{8446DC9F-6F48-19D2-0F62-44E1FE4027D7}"/>
              </a:ext>
            </a:extLst>
          </p:cNvPr>
          <p:cNvSpPr/>
          <p:nvPr/>
        </p:nvSpPr>
        <p:spPr>
          <a:xfrm>
            <a:off x="9917397" y="1522211"/>
            <a:ext cx="1300164" cy="540378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7x7</a:t>
            </a:r>
          </a:p>
          <a:p>
            <a:pPr algn="ctr"/>
            <a:r>
              <a:rPr lang="en-US" sz="1200" dirty="0">
                <a:latin typeface="+mj-lt"/>
              </a:rPr>
              <a:t>1x1 conv x16</a:t>
            </a:r>
          </a:p>
          <a:p>
            <a:pPr algn="ctr"/>
            <a:r>
              <a:rPr lang="en-US" sz="1200" dirty="0">
                <a:latin typeface="+mj-lt"/>
              </a:rPr>
              <a:t>3x3 conv x16</a:t>
            </a:r>
            <a:endParaRPr lang="en-IL" sz="1200" dirty="0">
              <a:latin typeface="+mj-lt"/>
            </a:endParaRPr>
          </a:p>
        </p:txBody>
      </p:sp>
      <p:sp>
        <p:nvSpPr>
          <p:cNvPr id="37" name="Speech Bubble: Rectangle with Corners Rounded 36">
            <a:extLst>
              <a:ext uri="{FF2B5EF4-FFF2-40B4-BE49-F238E27FC236}">
                <a16:creationId xmlns:a16="http://schemas.microsoft.com/office/drawing/2014/main" id="{92744E72-A9DF-40E3-BFE1-AA90F6A9ACAF}"/>
              </a:ext>
            </a:extLst>
          </p:cNvPr>
          <p:cNvSpPr/>
          <p:nvPr/>
        </p:nvSpPr>
        <p:spPr>
          <a:xfrm>
            <a:off x="8547145" y="1522211"/>
            <a:ext cx="1300164" cy="540378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14x14</a:t>
            </a:r>
          </a:p>
          <a:p>
            <a:pPr algn="ctr"/>
            <a:r>
              <a:rPr lang="en-US" sz="1200" dirty="0">
                <a:latin typeface="+mj-lt"/>
              </a:rPr>
              <a:t>1x1 conv x24</a:t>
            </a:r>
          </a:p>
          <a:p>
            <a:pPr algn="ctr"/>
            <a:r>
              <a:rPr lang="en-US" sz="1200" dirty="0">
                <a:latin typeface="+mj-lt"/>
              </a:rPr>
              <a:t>3x3 conv x24</a:t>
            </a:r>
            <a:endParaRPr lang="en-IL" sz="1200" dirty="0">
              <a:latin typeface="+mj-lt"/>
            </a:endParaRPr>
          </a:p>
        </p:txBody>
      </p:sp>
      <p:sp>
        <p:nvSpPr>
          <p:cNvPr id="38" name="Speech Bubble: Rectangle with Corners Rounded 37">
            <a:extLst>
              <a:ext uri="{FF2B5EF4-FFF2-40B4-BE49-F238E27FC236}">
                <a16:creationId xmlns:a16="http://schemas.microsoft.com/office/drawing/2014/main" id="{EAB4A67A-EA0D-C87F-3410-CEBFE6208EF6}"/>
              </a:ext>
            </a:extLst>
          </p:cNvPr>
          <p:cNvSpPr/>
          <p:nvPr/>
        </p:nvSpPr>
        <p:spPr>
          <a:xfrm>
            <a:off x="7176893" y="1522211"/>
            <a:ext cx="1300164" cy="540378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28x28</a:t>
            </a:r>
          </a:p>
          <a:p>
            <a:pPr algn="ctr"/>
            <a:r>
              <a:rPr lang="en-US" sz="1200" dirty="0">
                <a:latin typeface="+mj-lt"/>
              </a:rPr>
              <a:t>1x1 conv x12</a:t>
            </a:r>
          </a:p>
          <a:p>
            <a:pPr algn="ctr"/>
            <a:r>
              <a:rPr lang="en-US" sz="1200" dirty="0">
                <a:latin typeface="+mj-lt"/>
              </a:rPr>
              <a:t>3x3 conv x12</a:t>
            </a:r>
            <a:endParaRPr lang="en-IL" sz="1200" dirty="0">
              <a:latin typeface="+mj-l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4AC8E8-76A1-15E3-CFCD-9420E0DDF9BC}"/>
              </a:ext>
            </a:extLst>
          </p:cNvPr>
          <p:cNvSpPr txBox="1"/>
          <p:nvPr/>
        </p:nvSpPr>
        <p:spPr>
          <a:xfrm>
            <a:off x="7239618" y="1277954"/>
            <a:ext cx="11747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Dense Block 2</a:t>
            </a:r>
            <a:endParaRPr lang="en-IL" sz="1100" dirty="0">
              <a:latin typeface="+mj-lt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79F0390-F78D-66B0-624C-44D99F16B10E}"/>
              </a:ext>
            </a:extLst>
          </p:cNvPr>
          <p:cNvSpPr txBox="1"/>
          <p:nvPr/>
        </p:nvSpPr>
        <p:spPr>
          <a:xfrm>
            <a:off x="8572460" y="1272243"/>
            <a:ext cx="11747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Dense Block 3</a:t>
            </a:r>
            <a:endParaRPr lang="en-IL" sz="1100" dirty="0">
              <a:latin typeface="+mj-lt"/>
            </a:endParaRPr>
          </a:p>
        </p:txBody>
      </p:sp>
      <p:sp>
        <p:nvSpPr>
          <p:cNvPr id="41" name="Speech Bubble: Rectangle with Corners Rounded 40">
            <a:extLst>
              <a:ext uri="{FF2B5EF4-FFF2-40B4-BE49-F238E27FC236}">
                <a16:creationId xmlns:a16="http://schemas.microsoft.com/office/drawing/2014/main" id="{427205AF-EAC7-3210-DED1-B69D8CBE5278}"/>
              </a:ext>
            </a:extLst>
          </p:cNvPr>
          <p:cNvSpPr/>
          <p:nvPr/>
        </p:nvSpPr>
        <p:spPr>
          <a:xfrm>
            <a:off x="11075283" y="4132153"/>
            <a:ext cx="676859" cy="398350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+mj-lt"/>
              </a:rPr>
              <a:t>1x1</a:t>
            </a:r>
            <a:endParaRPr lang="en-IL" sz="1200" dirty="0">
              <a:latin typeface="+mj-lt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F4A4CA1-FACB-C17E-E73D-934041E47C45}"/>
              </a:ext>
            </a:extLst>
          </p:cNvPr>
          <p:cNvCxnSpPr>
            <a:cxnSpLocks/>
            <a:endCxn id="41" idx="2"/>
          </p:cNvCxnSpPr>
          <p:nvPr/>
        </p:nvCxnSpPr>
        <p:spPr>
          <a:xfrm flipV="1">
            <a:off x="11333936" y="4530503"/>
            <a:ext cx="79777" cy="270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rrow: Chevron 45">
            <a:extLst>
              <a:ext uri="{FF2B5EF4-FFF2-40B4-BE49-F238E27FC236}">
                <a16:creationId xmlns:a16="http://schemas.microsoft.com/office/drawing/2014/main" id="{3323EEEE-84E8-7C6C-9972-3AD969CCBD7E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47" name="Arrow: Chevron 46">
            <a:extLst>
              <a:ext uri="{FF2B5EF4-FFF2-40B4-BE49-F238E27FC236}">
                <a16:creationId xmlns:a16="http://schemas.microsoft.com/office/drawing/2014/main" id="{34383DEB-EFD4-24A4-FD61-1F1538AD104E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48" name="Arrow: Chevron 47">
            <a:extLst>
              <a:ext uri="{FF2B5EF4-FFF2-40B4-BE49-F238E27FC236}">
                <a16:creationId xmlns:a16="http://schemas.microsoft.com/office/drawing/2014/main" id="{DEF53A9F-9287-C9A4-6961-A6DEC45BA7A6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49" name="Arrow: Chevron 48">
            <a:extLst>
              <a:ext uri="{FF2B5EF4-FFF2-40B4-BE49-F238E27FC236}">
                <a16:creationId xmlns:a16="http://schemas.microsoft.com/office/drawing/2014/main" id="{F05F68E8-37F5-9673-4133-3F9B567BC572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0" name="Arrow: Chevron 49">
            <a:extLst>
              <a:ext uri="{FF2B5EF4-FFF2-40B4-BE49-F238E27FC236}">
                <a16:creationId xmlns:a16="http://schemas.microsoft.com/office/drawing/2014/main" id="{4593D564-0BC9-0B0D-8FC3-412B13F97992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1" name="Arrow: Chevron 50">
            <a:extLst>
              <a:ext uri="{FF2B5EF4-FFF2-40B4-BE49-F238E27FC236}">
                <a16:creationId xmlns:a16="http://schemas.microsoft.com/office/drawing/2014/main" id="{7CAF715E-ED5E-6E5C-79FA-FF78A5FF0DD4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2" name="Arrow: Chevron 51">
            <a:extLst>
              <a:ext uri="{FF2B5EF4-FFF2-40B4-BE49-F238E27FC236}">
                <a16:creationId xmlns:a16="http://schemas.microsoft.com/office/drawing/2014/main" id="{53E85083-B041-A0A7-409D-C5A1DA94C778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3" name="Arrow: Chevron 52">
            <a:extLst>
              <a:ext uri="{FF2B5EF4-FFF2-40B4-BE49-F238E27FC236}">
                <a16:creationId xmlns:a16="http://schemas.microsoft.com/office/drawing/2014/main" id="{BF32386E-6EBE-7ABE-84EC-BCFCAB0D046F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4" name="Arrow: Chevron 53">
            <a:extLst>
              <a:ext uri="{FF2B5EF4-FFF2-40B4-BE49-F238E27FC236}">
                <a16:creationId xmlns:a16="http://schemas.microsoft.com/office/drawing/2014/main" id="{5AA3C0EA-F13D-E55A-B64E-30D9461A5FF9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55" name="Arrow: Chevron 54">
            <a:extLst>
              <a:ext uri="{FF2B5EF4-FFF2-40B4-BE49-F238E27FC236}">
                <a16:creationId xmlns:a16="http://schemas.microsoft.com/office/drawing/2014/main" id="{9E986EDE-AAF6-0D69-532E-7545ECAEF0CA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6" name="Arrow: Chevron 55">
            <a:extLst>
              <a:ext uri="{FF2B5EF4-FFF2-40B4-BE49-F238E27FC236}">
                <a16:creationId xmlns:a16="http://schemas.microsoft.com/office/drawing/2014/main" id="{67DF9F7B-5233-4027-7BDC-D8E011359368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7" name="Arrow: Chevron 56">
            <a:extLst>
              <a:ext uri="{FF2B5EF4-FFF2-40B4-BE49-F238E27FC236}">
                <a16:creationId xmlns:a16="http://schemas.microsoft.com/office/drawing/2014/main" id="{3EE1D241-6CFC-0486-B442-FA63C91CFA19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61F05CF-608E-A4F8-4633-79DF3BEE7646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13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56424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6ADDCE-05CC-A93D-9E70-4153760CE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>
            <a:normAutofit/>
          </a:bodyPr>
          <a:lstStyle/>
          <a:p>
            <a:r>
              <a:rPr lang="en-US"/>
              <a:t>DenseNet121-What is Dense Block?</a:t>
            </a:r>
            <a:endParaRPr lang="en-IL" dirty="0"/>
          </a:p>
        </p:txBody>
      </p:sp>
      <p:pic>
        <p:nvPicPr>
          <p:cNvPr id="15" name="Picture 14" descr="Top view of cubes connected with black lines">
            <a:extLst>
              <a:ext uri="{FF2B5EF4-FFF2-40B4-BE49-F238E27FC236}">
                <a16:creationId xmlns:a16="http://schemas.microsoft.com/office/drawing/2014/main" id="{D47C1026-919D-14A6-89A7-209B642E07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28" r="18206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D344B00-0494-8C8C-E8F3-97F46399E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1" dirty="0">
                <a:latin typeface="+mj-lt"/>
              </a:rPr>
              <a:t>What is a Dense Block?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A series of layers where each layer receives inputs from all previous layers and passes its output to all subsequent layers.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Operations: Batch Normalization, ReLU, 1×1 Convolution, and 3×3 Convolution.</a:t>
            </a:r>
          </a:p>
          <a:p>
            <a:pPr>
              <a:lnSpc>
                <a:spcPct val="90000"/>
              </a:lnSpc>
            </a:pPr>
            <a:r>
              <a:rPr lang="en-US" sz="1700" b="1" dirty="0">
                <a:latin typeface="+mj-lt"/>
              </a:rPr>
              <a:t>Purpose: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Maximizes feature reuse, reducing redundancy.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Facilitates better learning and efficient computation.</a:t>
            </a:r>
          </a:p>
          <a:p>
            <a:pPr>
              <a:lnSpc>
                <a:spcPct val="90000"/>
              </a:lnSpc>
            </a:pPr>
            <a:r>
              <a:rPr lang="en-US" sz="1700" b="1" dirty="0">
                <a:latin typeface="+mj-lt"/>
              </a:rPr>
              <a:t>Outcome: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Extracts rich, hierarchical features.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+mj-lt"/>
              </a:rPr>
              <a:t>Improves learning dynamics for deeper architectures.</a:t>
            </a:r>
            <a:endParaRPr lang="en-IL" sz="1700" dirty="0"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BEA99219-E66E-3226-7921-F1BE3A6C9E97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84BC2CE5-6593-D8C3-63E6-263DB8C15364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0D1062D8-9939-E52A-E26E-28B96B7E687D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28AE7543-68BB-7C4E-275A-3440FDF468EE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083963B2-B4C1-6C15-E206-2C6E48382206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DC181B10-5FB0-B750-D99B-D30652A526FC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805F5CAE-CEBF-A981-9440-A02772A4D2DD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27071B3B-571B-6A97-6E28-9F1E7606487D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C193DB8E-4E06-6C17-A21D-C97FA0A7866E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18793882-E192-FDFB-3E6B-06314062E941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AC2A4503-F023-6041-8B3F-BF6E859A2A21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270B6E05-0198-A733-6F87-0C8E9FFDE483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350D27-91BF-1319-6297-0BEA0C40EDC1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14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232169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1F3049-28A1-A2D6-CA43-4CC522252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218" y="640536"/>
            <a:ext cx="10058400" cy="918208"/>
          </a:xfrm>
        </p:spPr>
        <p:txBody>
          <a:bodyPr>
            <a:normAutofit/>
          </a:bodyPr>
          <a:lstStyle/>
          <a:p>
            <a:r>
              <a:rPr lang="en-US" dirty="0"/>
              <a:t>Attention Mechanism</a:t>
            </a:r>
            <a:endParaRPr lang="en-IL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705D24-98F5-6D13-A48B-BADB7F1074B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77012" y="3364813"/>
                <a:ext cx="5595620" cy="211183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1000" b="1" dirty="0">
                    <a:latin typeface="+mj-lt"/>
                  </a:rPr>
                  <a:t>Channel Attention Mechanism</a:t>
                </a:r>
              </a:p>
              <a:p>
                <a:pPr marL="0" indent="0">
                  <a:buNone/>
                </a:pPr>
                <a:r>
                  <a:rPr lang="en-US" sz="1000" dirty="0">
                    <a:latin typeface="+mj-lt"/>
                  </a:rPr>
                  <a:t>Focus on </a:t>
                </a:r>
                <a:r>
                  <a:rPr lang="en-US" sz="1000" b="1" dirty="0">
                    <a:latin typeface="+mj-lt"/>
                  </a:rPr>
                  <a:t>important feature channels</a:t>
                </a:r>
                <a:r>
                  <a:rPr lang="en-US" sz="1000" dirty="0">
                    <a:latin typeface="+mj-lt"/>
                  </a:rPr>
                  <a:t>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000" dirty="0">
                    <a:latin typeface="+mj-lt"/>
                  </a:rPr>
                  <a:t>Applies </a:t>
                </a:r>
                <a:r>
                  <a:rPr lang="en-US" sz="1000" b="1" dirty="0">
                    <a:latin typeface="+mj-lt"/>
                  </a:rPr>
                  <a:t>MaxPool</a:t>
                </a:r>
                <a:r>
                  <a:rPr lang="en-US" sz="1000" dirty="0">
                    <a:latin typeface="+mj-lt"/>
                  </a:rPr>
                  <a:t> and </a:t>
                </a:r>
                <a:r>
                  <a:rPr lang="en-US" sz="1000" b="1" dirty="0">
                    <a:latin typeface="+mj-lt"/>
                  </a:rPr>
                  <a:t>AvgPool</a:t>
                </a:r>
                <a:r>
                  <a:rPr lang="en-US" sz="1000" dirty="0">
                    <a:latin typeface="+mj-lt"/>
                  </a:rPr>
                  <a:t> to the input feature map independently.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000" dirty="0">
                    <a:latin typeface="+mj-lt"/>
                  </a:rPr>
                  <a:t>Pooled features pass through a </a:t>
                </a:r>
                <a:r>
                  <a:rPr lang="en-US" sz="1000" b="1" dirty="0">
                    <a:latin typeface="+mj-lt"/>
                  </a:rPr>
                  <a:t>shared MLP </a:t>
                </a:r>
                <a:r>
                  <a:rPr lang="en-US" sz="1000" dirty="0">
                    <a:latin typeface="+mj-lt"/>
                  </a:rPr>
                  <a:t>(Multi-Layer Perceptron).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000" dirty="0">
                    <a:latin typeface="+mj-lt"/>
                  </a:rPr>
                  <a:t>Combines outputs via element-wise addition and passes through a sigmoid function to generate channel attention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 sz="1000" dirty="0">
                    <a:latin typeface="+mj-lt"/>
                  </a:rPr>
                  <a:t>​ )</a:t>
                </a:r>
              </a:p>
              <a:p>
                <a:pPr marL="0" indent="0">
                  <a:buClrTx/>
                  <a:buNone/>
                </a:pPr>
                <a:r>
                  <a:rPr lang="en-US" sz="1000" b="1" dirty="0">
                    <a:latin typeface="+mj-lt"/>
                  </a:rPr>
                  <a:t>Highlights significant channels while suppressing less important ones</a:t>
                </a:r>
              </a:p>
              <a:p>
                <a:endParaRPr lang="en-IL" sz="1000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705D24-98F5-6D13-A48B-BADB7F1074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77012" y="3364813"/>
                <a:ext cx="5595620" cy="2111833"/>
              </a:xfrm>
              <a:blipFill>
                <a:blip r:embed="rId2"/>
                <a:stretch>
                  <a:fillRect l="-141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ectangle 22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0E2A9-5EDB-B228-A8C5-778F4F94DD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792" y="2005402"/>
            <a:ext cx="3957320" cy="135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diagram of a channel&#10;&#10;Description automatically generated">
            <a:extLst>
              <a:ext uri="{FF2B5EF4-FFF2-40B4-BE49-F238E27FC236}">
                <a16:creationId xmlns:a16="http://schemas.microsoft.com/office/drawing/2014/main" id="{69324317-F125-09B5-B43F-7D279F9F644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2904" y="1971280"/>
            <a:ext cx="5234585" cy="1346206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86E47107-1554-5C00-5E2B-9400CB6602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86733" y="3368682"/>
                <a:ext cx="4996171" cy="2138236"/>
              </a:xfrm>
              <a:prstGeom prst="rect">
                <a:avLst/>
              </a:prstGeom>
            </p:spPr>
            <p:txBody>
              <a:bodyPr vert="horz" lIns="0" tIns="45720" rIns="0" bIns="45720" rtlCol="0">
                <a:normAutofit/>
              </a:bodyPr>
              <a:lstStyle>
                <a:lvl1pPr marL="91440" indent="-91440" algn="l" defTabSz="914400" rtl="0" eaLnBrk="1" latinLnBrk="0" hangingPunct="1">
                  <a:lnSpc>
                    <a:spcPct val="10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38404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56692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74980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93268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1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3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5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17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Calibri" panose="020F0502020204030204" pitchFamily="34" charset="0"/>
                  <a:buNone/>
                </a:pPr>
                <a:r>
                  <a:rPr lang="en-US" sz="1000" b="1" dirty="0">
                    <a:latin typeface="+mj-lt"/>
                  </a:rPr>
                  <a:t>Spatial Attention Mechanism</a:t>
                </a:r>
              </a:p>
              <a:p>
                <a:pPr marL="0" indent="0">
                  <a:buFont typeface="Calibri" panose="020F0502020204030204" pitchFamily="34" charset="0"/>
                  <a:buNone/>
                </a:pPr>
                <a:r>
                  <a:rPr lang="en-US" sz="1000" dirty="0">
                    <a:latin typeface="+mj-lt"/>
                  </a:rPr>
                  <a:t>Focus on </a:t>
                </a:r>
                <a:r>
                  <a:rPr lang="en-US" sz="1000" b="1" dirty="0">
                    <a:latin typeface="+mj-lt"/>
                  </a:rPr>
                  <a:t>important spatial regions </a:t>
                </a:r>
                <a:r>
                  <a:rPr lang="en-US" sz="1000" dirty="0">
                    <a:latin typeface="+mj-lt"/>
                  </a:rPr>
                  <a:t>in the feature map.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000" dirty="0">
                    <a:latin typeface="+mj-lt"/>
                  </a:rPr>
                  <a:t>Combines </a:t>
                </a:r>
                <a:r>
                  <a:rPr lang="en-US" sz="1000" b="1" dirty="0">
                    <a:latin typeface="+mj-lt"/>
                  </a:rPr>
                  <a:t>MaxPool</a:t>
                </a:r>
                <a:r>
                  <a:rPr lang="en-US" sz="1000" dirty="0">
                    <a:latin typeface="+mj-lt"/>
                  </a:rPr>
                  <a:t> and </a:t>
                </a:r>
                <a:r>
                  <a:rPr lang="en-US" sz="1000" b="1" dirty="0">
                    <a:latin typeface="+mj-lt"/>
                  </a:rPr>
                  <a:t>AvgPool</a:t>
                </a:r>
                <a:r>
                  <a:rPr lang="en-US" sz="1000" dirty="0">
                    <a:latin typeface="+mj-lt"/>
                  </a:rPr>
                  <a:t> across channels to form a 2D descriptor.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000" dirty="0">
                    <a:latin typeface="+mj-lt"/>
                  </a:rPr>
                  <a:t>Passes the combined output through a convolutional layer.</a:t>
                </a:r>
              </a:p>
              <a:p>
                <a:pPr>
                  <a:buClrTx/>
                  <a:buFont typeface="Wingdings" panose="05000000000000000000" pitchFamily="2" charset="2"/>
                  <a:buChar char="q"/>
                </a:pPr>
                <a:r>
                  <a:rPr lang="en-US" sz="1000" dirty="0">
                    <a:latin typeface="+mj-lt"/>
                  </a:rPr>
                  <a:t>Applies a sigmoid function to generate spatial attention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0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sz="1000" dirty="0">
                    <a:latin typeface="+mj-lt"/>
                  </a:rPr>
                  <a:t>)</a:t>
                </a:r>
              </a:p>
              <a:p>
                <a:pPr marL="0" indent="0">
                  <a:buClrTx/>
                  <a:buNone/>
                </a:pPr>
                <a:r>
                  <a:rPr lang="en-US" sz="1000" b="1" dirty="0">
                    <a:latin typeface="+mj-lt"/>
                  </a:rPr>
                  <a:t>Enhances spatially relevant areas in the input features.</a:t>
                </a:r>
                <a:endParaRPr lang="en-IL" sz="1000" b="1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86E47107-1554-5C00-5E2B-9400CB6602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6733" y="3368682"/>
                <a:ext cx="4996171" cy="2138236"/>
              </a:xfrm>
              <a:prstGeom prst="rect">
                <a:avLst/>
              </a:prstGeom>
              <a:blipFill>
                <a:blip r:embed="rId5"/>
                <a:stretch>
                  <a:fillRect l="-1585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DC860716-0EF4-54A5-1482-99DF82AD380C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0A74EEC0-ACE5-78A9-B6C2-EC0D99CF96D2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03DBDB65-5E32-458A-A90D-4DE1017C7860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D841CB25-BA0F-8CC1-3A06-54E1F5480A21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070F9391-B901-4373-ABF1-44A28A467DD1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83B935B4-A118-39ED-196D-973636216F3A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10D12078-1E59-94E5-2BF0-4CFAA2AEDCF3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04B341FA-AAE7-26CA-1B34-74C37AB02189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CAB38FF7-B75F-AD82-FE46-A074A002D66F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DF7796AA-CD23-1F5A-DE18-AAF61ED8CD94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C2DE1829-CDA4-4CDF-281F-4BD37720B7B9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740F4718-EEB9-5275-02CC-DAD39126BF2F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F038A1-B028-AF17-5CD8-6F28F3E16154}"/>
              </a:ext>
            </a:extLst>
          </p:cNvPr>
          <p:cNvSpPr txBox="1"/>
          <p:nvPr/>
        </p:nvSpPr>
        <p:spPr>
          <a:xfrm>
            <a:off x="1086733" y="1595602"/>
            <a:ext cx="10270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j-lt"/>
              </a:rPr>
              <a:t>Channel attention focuses on “</a:t>
            </a:r>
            <a:r>
              <a:rPr lang="en-US" sz="1400" b="1" dirty="0">
                <a:latin typeface="+mj-lt"/>
              </a:rPr>
              <a:t>what</a:t>
            </a:r>
            <a:r>
              <a:rPr lang="en-US" sz="1400" dirty="0">
                <a:latin typeface="+mj-lt"/>
              </a:rPr>
              <a:t>” is important (channels), while spatial attention focuses on “</a:t>
            </a:r>
            <a:r>
              <a:rPr lang="en-US" sz="1400" b="1" dirty="0">
                <a:latin typeface="+mj-lt"/>
              </a:rPr>
              <a:t>where</a:t>
            </a:r>
            <a:r>
              <a:rPr lang="en-US" sz="1400" dirty="0">
                <a:latin typeface="+mj-lt"/>
              </a:rPr>
              <a:t>” it is important (spatial regions).</a:t>
            </a:r>
            <a:endParaRPr lang="en-IL" sz="1400" dirty="0">
              <a:latin typeface="+mj-lt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6CBC20-0771-0C99-E8ED-0A92DDEDC96D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15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CB14B-89FC-3E77-55EE-2B8B93AB0A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3684" y="5403845"/>
            <a:ext cx="3553940" cy="90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127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840E21-A008-971A-4136-D93B98954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463" y="4561211"/>
            <a:ext cx="10909073" cy="957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tx1">
                    <a:lumMod val="85000"/>
                    <a:lumOff val="15000"/>
                  </a:schemeClr>
                </a:solidFill>
              </a:rPr>
              <a:t>Architecture</a:t>
            </a:r>
          </a:p>
        </p:txBody>
      </p:sp>
      <p:pic>
        <p:nvPicPr>
          <p:cNvPr id="5" name="Picture 4" descr="A person's face identification&#10;&#10;Description automatically generated">
            <a:extLst>
              <a:ext uri="{FF2B5EF4-FFF2-40B4-BE49-F238E27FC236}">
                <a16:creationId xmlns:a16="http://schemas.microsoft.com/office/drawing/2014/main" id="{8F63374F-C3C3-A700-A574-CE79D3096F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923515"/>
            <a:ext cx="5849309" cy="3290236"/>
          </a:xfrm>
          <a:prstGeom prst="rect">
            <a:avLst/>
          </a:prstGeom>
          <a:noFill/>
        </p:spPr>
      </p:pic>
      <p:pic>
        <p:nvPicPr>
          <p:cNvPr id="4" name="Picture 3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86EA5049-7EF9-0CC9-E65F-14C73CE440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8336" y="1447931"/>
            <a:ext cx="5830550" cy="2346796"/>
          </a:xfrm>
          <a:prstGeom prst="rect">
            <a:avLst/>
          </a:prstGeom>
          <a:noFill/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06698160-A9F5-EB89-592E-15022226B78E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7170727-EAD8-D8FC-1E5C-0E9592E54C26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BC1C74A0-9694-F878-22B4-8FB339E8A3B8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3C0157F4-A848-6771-AB50-0565160A83B2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F46CF291-F191-D8F0-9FAA-315F2FB7E3CA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CDA5EA5A-E5CB-4C71-2D09-377C62EBD26C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96BDC2A9-CD8E-DE7B-3829-D5E18100FA18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3F8FE000-11DB-2D7B-DEB7-E138387E7A83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839AB914-4D99-236E-B8B3-E6D7E18BD1AE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3CD1C1BF-2076-9799-2E0A-280AEC50F33C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E21CCB3B-B5D2-2A20-6F7B-90902D02184F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E179B8A1-D388-5DB8-2ED9-2615ED9AD9F9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3EEBA0-7AE5-69A6-8B5C-38E3C87515A7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16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658841-B932-3539-BF06-7F06B301D2A9}"/>
              </a:ext>
            </a:extLst>
          </p:cNvPr>
          <p:cNvSpPr txBox="1"/>
          <p:nvPr/>
        </p:nvSpPr>
        <p:spPr>
          <a:xfrm>
            <a:off x="2022589" y="1310767"/>
            <a:ext cx="3095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EyeNet Model Architecture</a:t>
            </a:r>
            <a:endParaRPr lang="en-IL" sz="1600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2879175-12E0-90B0-8F11-AE06844E1EF0}"/>
              </a:ext>
            </a:extLst>
          </p:cNvPr>
          <p:cNvSpPr txBox="1"/>
          <p:nvPr/>
        </p:nvSpPr>
        <p:spPr>
          <a:xfrm>
            <a:off x="8329621" y="1349868"/>
            <a:ext cx="3095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EyeNet Application Architecture</a:t>
            </a:r>
            <a:endParaRPr lang="en-IL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466611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0285305-07EB-F61E-7F08-ACDDCC5EDFD6}"/>
              </a:ext>
            </a:extLst>
          </p:cNvPr>
          <p:cNvSpPr/>
          <p:nvPr/>
        </p:nvSpPr>
        <p:spPr>
          <a:xfrm>
            <a:off x="8209305" y="4200525"/>
            <a:ext cx="3287370" cy="200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9EDA35C-B64E-CD1D-1438-A031F369761B}"/>
              </a:ext>
            </a:extLst>
          </p:cNvPr>
          <p:cNvSpPr/>
          <p:nvPr/>
        </p:nvSpPr>
        <p:spPr>
          <a:xfrm flipH="1">
            <a:off x="-3788301" y="-428626"/>
            <a:ext cx="8858250" cy="6825085"/>
          </a:xfrm>
          <a:prstGeom prst="ellipse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576AC56-3521-031B-49B7-9E043446F62A}"/>
              </a:ext>
            </a:extLst>
          </p:cNvPr>
          <p:cNvSpPr/>
          <p:nvPr/>
        </p:nvSpPr>
        <p:spPr>
          <a:xfrm flipH="1">
            <a:off x="-3555479" y="-219071"/>
            <a:ext cx="9208407" cy="658963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FEF6B49-34FD-166E-A2CC-0BD1571101DC}"/>
              </a:ext>
            </a:extLst>
          </p:cNvPr>
          <p:cNvSpPr/>
          <p:nvPr/>
        </p:nvSpPr>
        <p:spPr>
          <a:xfrm>
            <a:off x="5469266" y="3734694"/>
            <a:ext cx="214068" cy="1948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34E9616-7A5F-09A6-EF92-D8D8E50366A9}"/>
              </a:ext>
            </a:extLst>
          </p:cNvPr>
          <p:cNvSpPr/>
          <p:nvPr/>
        </p:nvSpPr>
        <p:spPr>
          <a:xfrm>
            <a:off x="5137059" y="755373"/>
            <a:ext cx="697854" cy="57839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2CDC450-9034-E760-E865-C6517E732078}"/>
              </a:ext>
            </a:extLst>
          </p:cNvPr>
          <p:cNvSpPr/>
          <p:nvPr/>
        </p:nvSpPr>
        <p:spPr>
          <a:xfrm>
            <a:off x="5191179" y="793484"/>
            <a:ext cx="609396" cy="50677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1</a:t>
            </a:r>
            <a:endParaRPr lang="en-IL" sz="2400" dirty="0">
              <a:latin typeface="+mj-lt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688F739-0AA1-762C-2789-77C569E22870}"/>
              </a:ext>
            </a:extLst>
          </p:cNvPr>
          <p:cNvSpPr/>
          <p:nvPr/>
        </p:nvSpPr>
        <p:spPr>
          <a:xfrm>
            <a:off x="5794613" y="2088478"/>
            <a:ext cx="682079" cy="57839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80561FD-EFBC-EBB7-DD94-53350C7C388F}"/>
              </a:ext>
            </a:extLst>
          </p:cNvPr>
          <p:cNvSpPr/>
          <p:nvPr/>
        </p:nvSpPr>
        <p:spPr>
          <a:xfrm>
            <a:off x="5839209" y="2126589"/>
            <a:ext cx="595620" cy="50677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2</a:t>
            </a:r>
            <a:endParaRPr lang="en-IL" sz="2400" dirty="0">
              <a:latin typeface="+mj-lt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56645AF-23AD-343E-4FB0-71364CFF80BB}"/>
              </a:ext>
            </a:extLst>
          </p:cNvPr>
          <p:cNvSpPr/>
          <p:nvPr/>
        </p:nvSpPr>
        <p:spPr>
          <a:xfrm>
            <a:off x="5739791" y="3597684"/>
            <a:ext cx="717950" cy="57839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12F92A5-A65A-B2C9-3431-C4FE75F56D33}"/>
              </a:ext>
            </a:extLst>
          </p:cNvPr>
          <p:cNvSpPr/>
          <p:nvPr/>
        </p:nvSpPr>
        <p:spPr>
          <a:xfrm>
            <a:off x="5784386" y="3635795"/>
            <a:ext cx="626944" cy="50677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3</a:t>
            </a:r>
            <a:endParaRPr lang="en-IL" sz="2400" dirty="0">
              <a:latin typeface="+mj-lt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303E75E-1760-1E9B-46A6-BD3C8AB42DB7}"/>
              </a:ext>
            </a:extLst>
          </p:cNvPr>
          <p:cNvSpPr/>
          <p:nvPr/>
        </p:nvSpPr>
        <p:spPr>
          <a:xfrm>
            <a:off x="4816877" y="4879410"/>
            <a:ext cx="772052" cy="57839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D86CF221-8620-A9FE-D131-485852BBBE33}"/>
              </a:ext>
            </a:extLst>
          </p:cNvPr>
          <p:cNvSpPr/>
          <p:nvPr/>
        </p:nvSpPr>
        <p:spPr>
          <a:xfrm>
            <a:off x="4870997" y="4917521"/>
            <a:ext cx="674189" cy="50677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4</a:t>
            </a:r>
            <a:endParaRPr lang="en-IL" sz="2400" dirty="0">
              <a:latin typeface="+mj-lt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419FB39-261B-474C-6BEC-6CCAEF42A30F}"/>
              </a:ext>
            </a:extLst>
          </p:cNvPr>
          <p:cNvSpPr txBox="1"/>
          <p:nvPr/>
        </p:nvSpPr>
        <p:spPr>
          <a:xfrm>
            <a:off x="5943370" y="744784"/>
            <a:ext cx="4181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Proper diagnosis and treatment of image disturbances (blur, lighting conditions)</a:t>
            </a:r>
            <a:endParaRPr lang="en-IL" b="1" dirty="0">
              <a:latin typeface="+mj-lt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9A18816-BADE-D4E9-2C46-B90FBF0408A6}"/>
              </a:ext>
            </a:extLst>
          </p:cNvPr>
          <p:cNvSpPr txBox="1"/>
          <p:nvPr/>
        </p:nvSpPr>
        <p:spPr>
          <a:xfrm>
            <a:off x="6540708" y="2060029"/>
            <a:ext cx="4181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Building a reliable application with a user-friendly interface</a:t>
            </a:r>
            <a:endParaRPr lang="en-IL" b="1" dirty="0">
              <a:latin typeface="+mj-lt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F1F00F4-FBF6-8F41-97CC-1275DA402D2E}"/>
              </a:ext>
            </a:extLst>
          </p:cNvPr>
          <p:cNvSpPr txBox="1"/>
          <p:nvPr/>
        </p:nvSpPr>
        <p:spPr>
          <a:xfrm>
            <a:off x="6540708" y="3574792"/>
            <a:ext cx="3682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Achieving high accuracy across diverse data inputs.</a:t>
            </a:r>
            <a:endParaRPr lang="en-IL" b="1" dirty="0">
              <a:latin typeface="+mj-lt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F78787C-CB67-CB30-C938-5F8DA8C5A6D6}"/>
              </a:ext>
            </a:extLst>
          </p:cNvPr>
          <p:cNvSpPr txBox="1"/>
          <p:nvPr/>
        </p:nvSpPr>
        <p:spPr>
          <a:xfrm>
            <a:off x="5737342" y="4819918"/>
            <a:ext cx="4279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Compatibility with different devices and different image qualities</a:t>
            </a:r>
            <a:endParaRPr lang="en-IL" b="1" dirty="0">
              <a:latin typeface="+mj-lt"/>
            </a:endParaRP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1F9EE36E-01CE-D8AB-FCD8-1D404E2E82C2}"/>
              </a:ext>
            </a:extLst>
          </p:cNvPr>
          <p:cNvSpPr txBox="1">
            <a:spLocks/>
          </p:cNvSpPr>
          <p:nvPr/>
        </p:nvSpPr>
        <p:spPr>
          <a:xfrm>
            <a:off x="1478808" y="2163468"/>
            <a:ext cx="3333243" cy="155145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Expected Challenges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6D86DBB-275C-CCD9-C366-14D3E7F329CA}"/>
              </a:ext>
            </a:extLst>
          </p:cNvPr>
          <p:cNvSpPr/>
          <p:nvPr/>
        </p:nvSpPr>
        <p:spPr>
          <a:xfrm>
            <a:off x="5495809" y="2354367"/>
            <a:ext cx="214068" cy="1948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8B3269A-697C-63C1-DB9D-4F59E6D2D768}"/>
              </a:ext>
            </a:extLst>
          </p:cNvPr>
          <p:cNvSpPr/>
          <p:nvPr/>
        </p:nvSpPr>
        <p:spPr>
          <a:xfrm>
            <a:off x="4749636" y="1074969"/>
            <a:ext cx="214068" cy="1948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12911732-07A0-96B6-B419-2496F0DA108E}"/>
              </a:ext>
            </a:extLst>
          </p:cNvPr>
          <p:cNvSpPr/>
          <p:nvPr/>
        </p:nvSpPr>
        <p:spPr>
          <a:xfrm>
            <a:off x="4547612" y="5045674"/>
            <a:ext cx="214068" cy="1948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3" name="Arrow: Chevron 72">
            <a:extLst>
              <a:ext uri="{FF2B5EF4-FFF2-40B4-BE49-F238E27FC236}">
                <a16:creationId xmlns:a16="http://schemas.microsoft.com/office/drawing/2014/main" id="{98143015-5D48-12F5-E1E9-8D749E20C278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4" name="Arrow: Chevron 73">
            <a:extLst>
              <a:ext uri="{FF2B5EF4-FFF2-40B4-BE49-F238E27FC236}">
                <a16:creationId xmlns:a16="http://schemas.microsoft.com/office/drawing/2014/main" id="{6C789A23-5397-C0B8-4661-6E84E06E3D84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75" name="Arrow: Chevron 74">
            <a:extLst>
              <a:ext uri="{FF2B5EF4-FFF2-40B4-BE49-F238E27FC236}">
                <a16:creationId xmlns:a16="http://schemas.microsoft.com/office/drawing/2014/main" id="{D9F71444-D502-1D36-E1C5-14B950AD3FC2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6" name="Arrow: Chevron 75">
            <a:extLst>
              <a:ext uri="{FF2B5EF4-FFF2-40B4-BE49-F238E27FC236}">
                <a16:creationId xmlns:a16="http://schemas.microsoft.com/office/drawing/2014/main" id="{778A229E-67BB-187D-CB23-065615A0CFE7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7" name="Arrow: Chevron 76">
            <a:extLst>
              <a:ext uri="{FF2B5EF4-FFF2-40B4-BE49-F238E27FC236}">
                <a16:creationId xmlns:a16="http://schemas.microsoft.com/office/drawing/2014/main" id="{1427C67C-94BD-ECFE-0189-4F0D2BF618F7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8" name="Arrow: Chevron 77">
            <a:extLst>
              <a:ext uri="{FF2B5EF4-FFF2-40B4-BE49-F238E27FC236}">
                <a16:creationId xmlns:a16="http://schemas.microsoft.com/office/drawing/2014/main" id="{EC4B0394-C8FA-D076-E9B8-2F0E596A228E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9" name="Arrow: Chevron 78">
            <a:extLst>
              <a:ext uri="{FF2B5EF4-FFF2-40B4-BE49-F238E27FC236}">
                <a16:creationId xmlns:a16="http://schemas.microsoft.com/office/drawing/2014/main" id="{D48C6E63-DC1D-9301-1DBF-7633D5BD4E2A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0" name="Arrow: Chevron 79">
            <a:extLst>
              <a:ext uri="{FF2B5EF4-FFF2-40B4-BE49-F238E27FC236}">
                <a16:creationId xmlns:a16="http://schemas.microsoft.com/office/drawing/2014/main" id="{883DDDA7-6076-0F81-E066-482E3724F949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1" name="Arrow: Chevron 80">
            <a:extLst>
              <a:ext uri="{FF2B5EF4-FFF2-40B4-BE49-F238E27FC236}">
                <a16:creationId xmlns:a16="http://schemas.microsoft.com/office/drawing/2014/main" id="{476A7D94-CD98-2A3D-DB30-51EC05C3466A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2" name="Arrow: Chevron 81">
            <a:extLst>
              <a:ext uri="{FF2B5EF4-FFF2-40B4-BE49-F238E27FC236}">
                <a16:creationId xmlns:a16="http://schemas.microsoft.com/office/drawing/2014/main" id="{6E8A61AE-1D40-1C0C-B53D-37A69FDD7AA9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3" name="Arrow: Chevron 82">
            <a:extLst>
              <a:ext uri="{FF2B5EF4-FFF2-40B4-BE49-F238E27FC236}">
                <a16:creationId xmlns:a16="http://schemas.microsoft.com/office/drawing/2014/main" id="{B0BC66AE-0643-3C5D-B320-68A74BCC6114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4" name="Arrow: Chevron 83">
            <a:extLst>
              <a:ext uri="{FF2B5EF4-FFF2-40B4-BE49-F238E27FC236}">
                <a16:creationId xmlns:a16="http://schemas.microsoft.com/office/drawing/2014/main" id="{9D024D4F-E0D8-F97A-700C-C7D976883300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388026D3-E23C-778D-5408-F1AD05A70BF3}"/>
              </a:ext>
            </a:extLst>
          </p:cNvPr>
          <p:cNvSpPr/>
          <p:nvPr/>
        </p:nvSpPr>
        <p:spPr>
          <a:xfrm>
            <a:off x="10639680" y="-749631"/>
            <a:ext cx="2374692" cy="223872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790EF8BC-543F-2019-95CE-1AB15BCDF977}"/>
              </a:ext>
            </a:extLst>
          </p:cNvPr>
          <p:cNvSpPr/>
          <p:nvPr/>
        </p:nvSpPr>
        <p:spPr>
          <a:xfrm>
            <a:off x="10822402" y="-983593"/>
            <a:ext cx="2374692" cy="223872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C1D1154-4EF2-DACA-1ADB-DD831005E8B4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17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2246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AD901B4-C917-FDFB-470E-11621D6533F7}"/>
              </a:ext>
            </a:extLst>
          </p:cNvPr>
          <p:cNvSpPr/>
          <p:nvPr/>
        </p:nvSpPr>
        <p:spPr>
          <a:xfrm rot="5400000">
            <a:off x="5219697" y="-5638798"/>
            <a:ext cx="1762127" cy="12868275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0800000" scaled="0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C072E8DB-7D79-DBCA-463B-917346B3DEDE}"/>
              </a:ext>
            </a:extLst>
          </p:cNvPr>
          <p:cNvSpPr/>
          <p:nvPr/>
        </p:nvSpPr>
        <p:spPr>
          <a:xfrm rot="5400000">
            <a:off x="438158" y="1871669"/>
            <a:ext cx="1181097" cy="781050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1FF1171A-BD9E-BB89-BE06-D4528B6AEE63}"/>
              </a:ext>
            </a:extLst>
          </p:cNvPr>
          <p:cNvSpPr/>
          <p:nvPr/>
        </p:nvSpPr>
        <p:spPr>
          <a:xfrm rot="5400000">
            <a:off x="2924181" y="1876429"/>
            <a:ext cx="1181098" cy="781050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F21659-8E13-12C5-1B38-7A583C589E45}"/>
              </a:ext>
            </a:extLst>
          </p:cNvPr>
          <p:cNvSpPr txBox="1"/>
          <p:nvPr/>
        </p:nvSpPr>
        <p:spPr>
          <a:xfrm>
            <a:off x="4010025" y="352425"/>
            <a:ext cx="4933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+mj-lt"/>
              </a:rPr>
              <a:t>Evaluation Plan</a:t>
            </a:r>
            <a:endParaRPr lang="en-IL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B715952-A442-AC39-6576-26E91D01A894}"/>
              </a:ext>
            </a:extLst>
          </p:cNvPr>
          <p:cNvSpPr/>
          <p:nvPr/>
        </p:nvSpPr>
        <p:spPr>
          <a:xfrm>
            <a:off x="200032" y="2886079"/>
            <a:ext cx="1657350" cy="245744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b="1" dirty="0">
                <a:latin typeface="+mj-lt"/>
              </a:rPr>
              <a:t>Goals</a:t>
            </a:r>
          </a:p>
          <a:p>
            <a:pPr algn="ctr"/>
            <a:r>
              <a:rPr lang="en-US" sz="1400" dirty="0">
                <a:latin typeface="+mj-lt"/>
              </a:rPr>
              <a:t>Eye condition detection with high accuracy</a:t>
            </a:r>
          </a:p>
          <a:p>
            <a:pPr algn="ctr"/>
            <a:endParaRPr lang="en-US" sz="1400" dirty="0">
              <a:latin typeface="+mj-lt"/>
            </a:endParaRPr>
          </a:p>
          <a:p>
            <a:pPr algn="ctr"/>
            <a:r>
              <a:rPr lang="en-US" sz="1400" dirty="0">
                <a:latin typeface="+mj-lt"/>
              </a:rPr>
              <a:t>Efficient video processing</a:t>
            </a:r>
          </a:p>
          <a:p>
            <a:pPr algn="ctr"/>
            <a:endParaRPr lang="en-US" sz="1400" dirty="0">
              <a:latin typeface="+mj-lt"/>
            </a:endParaRPr>
          </a:p>
          <a:p>
            <a:pPr algn="ctr"/>
            <a:r>
              <a:rPr lang="en-US" sz="1400" dirty="0">
                <a:latin typeface="+mj-lt"/>
              </a:rPr>
              <a:t>User-friendly interface</a:t>
            </a:r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en-IL" sz="1400" dirty="0">
              <a:latin typeface="+mj-lt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CB59745-7164-9257-3E23-E7220A4CD7AC}"/>
              </a:ext>
            </a:extLst>
          </p:cNvPr>
          <p:cNvSpPr/>
          <p:nvPr/>
        </p:nvSpPr>
        <p:spPr>
          <a:xfrm>
            <a:off x="2619375" y="2890843"/>
            <a:ext cx="1724030" cy="2452681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b="1" dirty="0">
                <a:latin typeface="+mj-lt"/>
              </a:rPr>
              <a:t>Performance</a:t>
            </a:r>
          </a:p>
          <a:p>
            <a:pPr algn="ctr"/>
            <a:r>
              <a:rPr lang="en-US" sz="1400" dirty="0">
                <a:latin typeface="+mj-lt"/>
              </a:rPr>
              <a:t>Classification accuracy&gt;90</a:t>
            </a:r>
          </a:p>
          <a:p>
            <a:pPr algn="ctr"/>
            <a:endParaRPr lang="en-US" sz="1400" dirty="0">
              <a:latin typeface="+mj-lt"/>
            </a:endParaRPr>
          </a:p>
          <a:p>
            <a:pPr algn="ctr"/>
            <a:r>
              <a:rPr lang="en-US" sz="1400" dirty="0">
                <a:latin typeface="+mj-lt"/>
              </a:rPr>
              <a:t>Video’s process time &lt;=15 seconds</a:t>
            </a:r>
            <a:endParaRPr lang="en-IL" sz="1400" dirty="0">
              <a:latin typeface="+mj-lt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3D60469-BD7E-4B9B-0C2E-AACBAB1220D1}"/>
              </a:ext>
            </a:extLst>
          </p:cNvPr>
          <p:cNvSpPr/>
          <p:nvPr/>
        </p:nvSpPr>
        <p:spPr>
          <a:xfrm rot="5400000">
            <a:off x="5410204" y="1862138"/>
            <a:ext cx="1181098" cy="781050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8137A35-8433-13EC-CEB8-780E13C95C77}"/>
              </a:ext>
            </a:extLst>
          </p:cNvPr>
          <p:cNvSpPr/>
          <p:nvPr/>
        </p:nvSpPr>
        <p:spPr>
          <a:xfrm>
            <a:off x="5172078" y="2886078"/>
            <a:ext cx="1657350" cy="245268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b="1" dirty="0">
                <a:latin typeface="+mj-lt"/>
              </a:rPr>
              <a:t>Robustness</a:t>
            </a:r>
          </a:p>
          <a:p>
            <a:pPr algn="ctr"/>
            <a:r>
              <a:rPr lang="en-US" sz="1400" dirty="0">
                <a:latin typeface="+mj-lt"/>
              </a:rPr>
              <a:t>Handle poor image conditions</a:t>
            </a:r>
          </a:p>
          <a:p>
            <a:pPr algn="ctr"/>
            <a:endParaRPr lang="en-US" sz="1400" dirty="0">
              <a:latin typeface="+mj-lt"/>
            </a:endParaRPr>
          </a:p>
          <a:p>
            <a:pPr algn="ctr"/>
            <a:r>
              <a:rPr lang="en-US" sz="1400" dirty="0">
                <a:latin typeface="+mj-lt"/>
              </a:rPr>
              <a:t>Provide clear error messages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F6A1428-1CAD-D3E4-4B1D-A12FA44A8C72}"/>
              </a:ext>
            </a:extLst>
          </p:cNvPr>
          <p:cNvSpPr/>
          <p:nvPr/>
        </p:nvSpPr>
        <p:spPr>
          <a:xfrm rot="5400000">
            <a:off x="7896227" y="1866899"/>
            <a:ext cx="1181098" cy="781050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838A5BC-ACEE-51E9-EFED-D63BE5DB66DD}"/>
              </a:ext>
            </a:extLst>
          </p:cNvPr>
          <p:cNvSpPr/>
          <p:nvPr/>
        </p:nvSpPr>
        <p:spPr>
          <a:xfrm>
            <a:off x="7658101" y="2890838"/>
            <a:ext cx="1657350" cy="2447919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b="1" dirty="0">
                <a:latin typeface="+mj-lt"/>
              </a:rPr>
              <a:t>User Satisfaction</a:t>
            </a:r>
          </a:p>
          <a:p>
            <a:pPr algn="ctr"/>
            <a:r>
              <a:rPr lang="en-US" sz="1400" dirty="0">
                <a:latin typeface="+mj-lt"/>
              </a:rPr>
              <a:t>Collect feedback from users</a:t>
            </a:r>
            <a:endParaRPr lang="en-IL" sz="1400" dirty="0">
              <a:latin typeface="+mj-lt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6815D99A-027B-B6BD-4A49-DB1477038001}"/>
              </a:ext>
            </a:extLst>
          </p:cNvPr>
          <p:cNvSpPr/>
          <p:nvPr/>
        </p:nvSpPr>
        <p:spPr>
          <a:xfrm rot="5400000">
            <a:off x="10382250" y="1876422"/>
            <a:ext cx="1181098" cy="781050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8B81F80-7D2D-AA56-A95A-5647D887D7CE}"/>
              </a:ext>
            </a:extLst>
          </p:cNvPr>
          <p:cNvSpPr/>
          <p:nvPr/>
        </p:nvSpPr>
        <p:spPr>
          <a:xfrm>
            <a:off x="10144124" y="2890837"/>
            <a:ext cx="1657350" cy="244791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b="1" dirty="0">
                <a:latin typeface="+mj-lt"/>
              </a:rPr>
              <a:t>Testing Approach</a:t>
            </a:r>
          </a:p>
          <a:p>
            <a:pPr algn="ctr"/>
            <a:r>
              <a:rPr lang="en-US" sz="1400" dirty="0">
                <a:latin typeface="+mj-lt"/>
              </a:rPr>
              <a:t>Test with real-world datasets</a:t>
            </a:r>
          </a:p>
          <a:p>
            <a:pPr algn="ctr"/>
            <a:endParaRPr lang="en-US" sz="1400" dirty="0">
              <a:latin typeface="+mj-lt"/>
            </a:endParaRPr>
          </a:p>
          <a:p>
            <a:pPr algn="ctr"/>
            <a:r>
              <a:rPr lang="en-US" sz="1400" dirty="0">
                <a:latin typeface="+mj-lt"/>
              </a:rPr>
              <a:t>Test EyeNet with eye’s doctor and real patients</a:t>
            </a:r>
            <a:endParaRPr lang="en-IL" sz="1400" dirty="0">
              <a:latin typeface="+mj-lt"/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F47ED19E-B3B8-B90F-17DA-87F4725AA451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F1761CC8-9B43-BD38-42B9-7576C7567F0C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E5C1CC29-4646-513E-4A1A-2776B7F0546A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55C77C99-EE23-D6C0-6A3C-FA9A0AFAA3E5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DACDC89C-F75C-7C48-F779-646738C1A8D1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82DACD42-71B4-CBFE-F2EA-7B9AE93ED081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DC04F185-E941-ABC5-069C-B81C3A05D725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1EF92D17-339E-60C8-FA26-1E5B367A4D8B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EEFAEA44-EDD5-26ED-A46E-10BB06DB9271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50B51F9D-357A-F548-1FBB-D0F68A46A722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1C563134-2D3F-379E-DB6D-60BB1A3CE64F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D9B3DDCE-9987-5E57-5A69-8F991AD90C11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5D9CCB-5521-62C0-AACB-53A2FD12E809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18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048463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A9D5E3-3A22-4873-81C8-59749E216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D248CD-73E4-8F75-4E14-E95979CEF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162426" cy="6400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4A7CF4-0031-9162-F58C-4BD8EEC06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451" y="0"/>
            <a:ext cx="4076699" cy="6400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736BC6-EF02-C8D8-E7B1-239BE4B100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3137" y="0"/>
            <a:ext cx="3444875" cy="6400800"/>
          </a:xfrm>
          <a:prstGeom prst="rect">
            <a:avLst/>
          </a:prstGeom>
        </p:spPr>
      </p:pic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A417788E-C190-E73F-9061-DFA8E048FF25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83A78D55-92BC-04B8-0A13-C214BEFD8C74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F6A51CB5-47EF-15A8-593F-57444F264DD1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D51D43E0-7642-AE08-6718-9B1FC21FCF65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A0E3D29A-4F62-E841-21BE-354DAF8E97B9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7CB38F97-8D25-AB0B-F21A-E78664298A6C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C91D8D05-C3E6-8FEA-4DD2-19ECAC3AED6C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027CA02C-5C19-2639-1EFC-3A1EFA932635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FF2B1865-7DA5-D1AC-BF42-4B314899DB95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65ADBEC8-D4E1-6689-1B99-E0A58B83841F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622536C0-CDFD-F6FE-6896-4E9E058D3BA4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DACE11C3-7EF9-D342-F34C-0DC6DA938A9B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8C47113-9521-5D45-9379-64DD1743D141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19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5226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9B7F88A-EE9B-4C9D-9477-42E234662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Top view of wood desk with the plant, white keyboard, coffee in a white mug, notebook, and pen">
            <a:extLst>
              <a:ext uri="{FF2B5EF4-FFF2-40B4-BE49-F238E27FC236}">
                <a16:creationId xmlns:a16="http://schemas.microsoft.com/office/drawing/2014/main" id="{DAEA0DF6-C5DD-9C3A-5309-75A00562BF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t="1559" b="15416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C6D598-263B-38A9-E57C-98E146AE6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5517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Table of Contents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0211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!!footer rectangle">
            <a:extLst>
              <a:ext uri="{FF2B5EF4-FFF2-40B4-BE49-F238E27FC236}">
                <a16:creationId xmlns:a16="http://schemas.microsoft.com/office/drawing/2014/main" id="{D50218C5-E017-43D2-8345-FD9FBF0C9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AA936E2-FDBC-7DB6-8F74-EACABDAEFAB8}"/>
              </a:ext>
            </a:extLst>
          </p:cNvPr>
          <p:cNvCxnSpPr>
            <a:cxnSpLocks/>
          </p:cNvCxnSpPr>
          <p:nvPr/>
        </p:nvCxnSpPr>
        <p:spPr>
          <a:xfrm>
            <a:off x="518474" y="857839"/>
            <a:ext cx="556" cy="45478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rrow: Pentagon 54">
            <a:extLst>
              <a:ext uri="{FF2B5EF4-FFF2-40B4-BE49-F238E27FC236}">
                <a16:creationId xmlns:a16="http://schemas.microsoft.com/office/drawing/2014/main" id="{9ADAD53C-2DC8-419E-1F9B-E26D983D4278}"/>
              </a:ext>
            </a:extLst>
          </p:cNvPr>
          <p:cNvSpPr/>
          <p:nvPr/>
        </p:nvSpPr>
        <p:spPr>
          <a:xfrm>
            <a:off x="499619" y="862552"/>
            <a:ext cx="791841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3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318072A-89F4-B0CA-5881-2A2017578389}"/>
              </a:ext>
            </a:extLst>
          </p:cNvPr>
          <p:cNvSpPr txBox="1"/>
          <p:nvPr/>
        </p:nvSpPr>
        <p:spPr>
          <a:xfrm>
            <a:off x="1310322" y="795121"/>
            <a:ext cx="1807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Introduction</a:t>
            </a:r>
            <a:endParaRPr lang="en-IL" b="1" dirty="0">
              <a:latin typeface="+mj-lt"/>
            </a:endParaRPr>
          </a:p>
        </p:txBody>
      </p:sp>
      <p:sp>
        <p:nvSpPr>
          <p:cNvPr id="57" name="Arrow: Pentagon 56">
            <a:extLst>
              <a:ext uri="{FF2B5EF4-FFF2-40B4-BE49-F238E27FC236}">
                <a16:creationId xmlns:a16="http://schemas.microsoft.com/office/drawing/2014/main" id="{86240C3E-3C97-803A-F920-F7B43189439A}"/>
              </a:ext>
            </a:extLst>
          </p:cNvPr>
          <p:cNvSpPr/>
          <p:nvPr/>
        </p:nvSpPr>
        <p:spPr>
          <a:xfrm>
            <a:off x="499611" y="1226631"/>
            <a:ext cx="820123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4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0E1EBD0-609E-4547-261B-5488B99B1237}"/>
              </a:ext>
            </a:extLst>
          </p:cNvPr>
          <p:cNvSpPr txBox="1"/>
          <p:nvPr/>
        </p:nvSpPr>
        <p:spPr>
          <a:xfrm>
            <a:off x="1319744" y="1140382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Proposed Solution</a:t>
            </a:r>
            <a:endParaRPr lang="en-IL" b="1" dirty="0">
              <a:latin typeface="+mj-lt"/>
            </a:endParaRPr>
          </a:p>
        </p:txBody>
      </p:sp>
      <p:sp>
        <p:nvSpPr>
          <p:cNvPr id="59" name="Arrow: Pentagon 58">
            <a:extLst>
              <a:ext uri="{FF2B5EF4-FFF2-40B4-BE49-F238E27FC236}">
                <a16:creationId xmlns:a16="http://schemas.microsoft.com/office/drawing/2014/main" id="{58CC4626-D610-B794-4733-273459482100}"/>
              </a:ext>
            </a:extLst>
          </p:cNvPr>
          <p:cNvSpPr/>
          <p:nvPr/>
        </p:nvSpPr>
        <p:spPr>
          <a:xfrm>
            <a:off x="499620" y="1590335"/>
            <a:ext cx="820124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5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A7B8333-DEA6-DC3E-9AF3-40AC5CDEC37A}"/>
              </a:ext>
            </a:extLst>
          </p:cNvPr>
          <p:cNvSpPr txBox="1"/>
          <p:nvPr/>
        </p:nvSpPr>
        <p:spPr>
          <a:xfrm>
            <a:off x="1310321" y="1528217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System Workflow</a:t>
            </a:r>
            <a:endParaRPr lang="en-IL" b="1" dirty="0">
              <a:latin typeface="+mj-lt"/>
            </a:endParaRPr>
          </a:p>
        </p:txBody>
      </p:sp>
      <p:sp>
        <p:nvSpPr>
          <p:cNvPr id="63" name="Arrow: Pentagon 62">
            <a:extLst>
              <a:ext uri="{FF2B5EF4-FFF2-40B4-BE49-F238E27FC236}">
                <a16:creationId xmlns:a16="http://schemas.microsoft.com/office/drawing/2014/main" id="{2E81C4B0-4665-6094-7CA1-B66005F67F43}"/>
              </a:ext>
            </a:extLst>
          </p:cNvPr>
          <p:cNvSpPr/>
          <p:nvPr/>
        </p:nvSpPr>
        <p:spPr>
          <a:xfrm>
            <a:off x="499424" y="1987625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6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4F32478-7FF2-8BD4-337A-B11FBC706F1B}"/>
              </a:ext>
            </a:extLst>
          </p:cNvPr>
          <p:cNvSpPr txBox="1"/>
          <p:nvPr/>
        </p:nvSpPr>
        <p:spPr>
          <a:xfrm>
            <a:off x="1281844" y="1962657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Face &amp; Eye Detection</a:t>
            </a:r>
            <a:endParaRPr lang="en-IL" b="1" dirty="0">
              <a:latin typeface="+mj-lt"/>
            </a:endParaRPr>
          </a:p>
        </p:txBody>
      </p:sp>
      <p:sp>
        <p:nvSpPr>
          <p:cNvPr id="65" name="Arrow: Pentagon 64">
            <a:extLst>
              <a:ext uri="{FF2B5EF4-FFF2-40B4-BE49-F238E27FC236}">
                <a16:creationId xmlns:a16="http://schemas.microsoft.com/office/drawing/2014/main" id="{FA242B9B-0F6A-47CF-EAB9-5A1CA4309434}"/>
              </a:ext>
            </a:extLst>
          </p:cNvPr>
          <p:cNvSpPr/>
          <p:nvPr/>
        </p:nvSpPr>
        <p:spPr>
          <a:xfrm>
            <a:off x="499422" y="2397402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7-8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26D99C2-FB4A-4222-652F-7C0745470317}"/>
              </a:ext>
            </a:extLst>
          </p:cNvPr>
          <p:cNvSpPr txBox="1"/>
          <p:nvPr/>
        </p:nvSpPr>
        <p:spPr>
          <a:xfrm>
            <a:off x="1310126" y="2362450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DLib</a:t>
            </a:r>
            <a:endParaRPr lang="en-IL" b="1" dirty="0">
              <a:latin typeface="+mj-lt"/>
            </a:endParaRPr>
          </a:p>
        </p:txBody>
      </p:sp>
      <p:sp>
        <p:nvSpPr>
          <p:cNvPr id="67" name="Arrow: Pentagon 66">
            <a:extLst>
              <a:ext uri="{FF2B5EF4-FFF2-40B4-BE49-F238E27FC236}">
                <a16:creationId xmlns:a16="http://schemas.microsoft.com/office/drawing/2014/main" id="{E397CCC5-223C-7541-8DCD-1D34ACCA172A}"/>
              </a:ext>
            </a:extLst>
          </p:cNvPr>
          <p:cNvSpPr/>
          <p:nvPr/>
        </p:nvSpPr>
        <p:spPr>
          <a:xfrm>
            <a:off x="499417" y="2804629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9-12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178EFF7-4284-351D-205F-609917B6664D}"/>
              </a:ext>
            </a:extLst>
          </p:cNvPr>
          <p:cNvSpPr txBox="1"/>
          <p:nvPr/>
        </p:nvSpPr>
        <p:spPr>
          <a:xfrm>
            <a:off x="1300696" y="2742511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Keras Models</a:t>
            </a:r>
            <a:endParaRPr lang="en-IL" b="1" dirty="0">
              <a:latin typeface="+mj-lt"/>
            </a:endParaRPr>
          </a:p>
        </p:txBody>
      </p:sp>
      <p:sp>
        <p:nvSpPr>
          <p:cNvPr id="69" name="Arrow: Pentagon 68">
            <a:extLst>
              <a:ext uri="{FF2B5EF4-FFF2-40B4-BE49-F238E27FC236}">
                <a16:creationId xmlns:a16="http://schemas.microsoft.com/office/drawing/2014/main" id="{967B7100-914E-D123-A2FC-54E0C42C1453}"/>
              </a:ext>
            </a:extLst>
          </p:cNvPr>
          <p:cNvSpPr/>
          <p:nvPr/>
        </p:nvSpPr>
        <p:spPr>
          <a:xfrm>
            <a:off x="499417" y="3179595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13-14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F43C374-0EF9-BE65-DDD6-008461F38AED}"/>
              </a:ext>
            </a:extLst>
          </p:cNvPr>
          <p:cNvSpPr txBox="1"/>
          <p:nvPr/>
        </p:nvSpPr>
        <p:spPr>
          <a:xfrm>
            <a:off x="1300696" y="3117477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DenseNet121</a:t>
            </a:r>
            <a:endParaRPr lang="en-IL" b="1" dirty="0">
              <a:latin typeface="+mj-lt"/>
            </a:endParaRPr>
          </a:p>
        </p:txBody>
      </p:sp>
      <p:sp>
        <p:nvSpPr>
          <p:cNvPr id="71" name="Arrow: Pentagon 70">
            <a:extLst>
              <a:ext uri="{FF2B5EF4-FFF2-40B4-BE49-F238E27FC236}">
                <a16:creationId xmlns:a16="http://schemas.microsoft.com/office/drawing/2014/main" id="{26BAF0AF-CFE8-700F-F93E-D0B8E78E7BF9}"/>
              </a:ext>
            </a:extLst>
          </p:cNvPr>
          <p:cNvSpPr/>
          <p:nvPr/>
        </p:nvSpPr>
        <p:spPr>
          <a:xfrm>
            <a:off x="499417" y="3548927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15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0B9359C-A15D-ED4F-CFE0-D4E6B2F2ACCD}"/>
              </a:ext>
            </a:extLst>
          </p:cNvPr>
          <p:cNvSpPr txBox="1"/>
          <p:nvPr/>
        </p:nvSpPr>
        <p:spPr>
          <a:xfrm>
            <a:off x="1300696" y="3486809"/>
            <a:ext cx="238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Attention Mechanism</a:t>
            </a:r>
            <a:endParaRPr lang="en-IL" b="1" dirty="0">
              <a:latin typeface="+mj-lt"/>
            </a:endParaRPr>
          </a:p>
        </p:txBody>
      </p:sp>
      <p:sp>
        <p:nvSpPr>
          <p:cNvPr id="73" name="Arrow: Pentagon 72">
            <a:extLst>
              <a:ext uri="{FF2B5EF4-FFF2-40B4-BE49-F238E27FC236}">
                <a16:creationId xmlns:a16="http://schemas.microsoft.com/office/drawing/2014/main" id="{27A1952F-38F6-59E7-327B-6F7C55F0B95B}"/>
              </a:ext>
            </a:extLst>
          </p:cNvPr>
          <p:cNvSpPr/>
          <p:nvPr/>
        </p:nvSpPr>
        <p:spPr>
          <a:xfrm>
            <a:off x="489987" y="3964251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16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EBA54AD-C3AB-B1CA-A4C7-C8A97923A233}"/>
              </a:ext>
            </a:extLst>
          </p:cNvPr>
          <p:cNvSpPr txBox="1"/>
          <p:nvPr/>
        </p:nvSpPr>
        <p:spPr>
          <a:xfrm>
            <a:off x="1291266" y="3902133"/>
            <a:ext cx="2677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Architecture</a:t>
            </a:r>
            <a:endParaRPr lang="en-IL" b="1" dirty="0">
              <a:latin typeface="+mj-lt"/>
            </a:endParaRPr>
          </a:p>
        </p:txBody>
      </p:sp>
      <p:sp>
        <p:nvSpPr>
          <p:cNvPr id="75" name="Arrow: Pentagon 74">
            <a:extLst>
              <a:ext uri="{FF2B5EF4-FFF2-40B4-BE49-F238E27FC236}">
                <a16:creationId xmlns:a16="http://schemas.microsoft.com/office/drawing/2014/main" id="{12C24C4F-C549-8160-155F-D2D3749DCD0B}"/>
              </a:ext>
            </a:extLst>
          </p:cNvPr>
          <p:cNvSpPr/>
          <p:nvPr/>
        </p:nvSpPr>
        <p:spPr>
          <a:xfrm>
            <a:off x="499417" y="4344312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17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3D4FFB7-6F2F-D337-38C5-B1826798A511}"/>
              </a:ext>
            </a:extLst>
          </p:cNvPr>
          <p:cNvSpPr txBox="1"/>
          <p:nvPr/>
        </p:nvSpPr>
        <p:spPr>
          <a:xfrm>
            <a:off x="1300696" y="4282194"/>
            <a:ext cx="2677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Expected Challenges</a:t>
            </a:r>
            <a:endParaRPr lang="en-IL" b="1" dirty="0">
              <a:latin typeface="+mj-lt"/>
            </a:endParaRPr>
          </a:p>
        </p:txBody>
      </p:sp>
      <p:sp>
        <p:nvSpPr>
          <p:cNvPr id="77" name="Arrow: Pentagon 76">
            <a:extLst>
              <a:ext uri="{FF2B5EF4-FFF2-40B4-BE49-F238E27FC236}">
                <a16:creationId xmlns:a16="http://schemas.microsoft.com/office/drawing/2014/main" id="{F536AB30-B9A0-DD24-8AD9-456AB1A62475}"/>
              </a:ext>
            </a:extLst>
          </p:cNvPr>
          <p:cNvSpPr/>
          <p:nvPr/>
        </p:nvSpPr>
        <p:spPr>
          <a:xfrm>
            <a:off x="489987" y="4789606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18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6461EBA-F0B1-5D28-0635-B6457E15C656}"/>
              </a:ext>
            </a:extLst>
          </p:cNvPr>
          <p:cNvSpPr txBox="1"/>
          <p:nvPr/>
        </p:nvSpPr>
        <p:spPr>
          <a:xfrm>
            <a:off x="1291266" y="4727488"/>
            <a:ext cx="2677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Evaluation Plan</a:t>
            </a:r>
            <a:endParaRPr lang="en-IL" b="1" dirty="0">
              <a:latin typeface="+mj-lt"/>
            </a:endParaRPr>
          </a:p>
        </p:txBody>
      </p:sp>
      <p:sp>
        <p:nvSpPr>
          <p:cNvPr id="79" name="Arrow: Pentagon 78">
            <a:extLst>
              <a:ext uri="{FF2B5EF4-FFF2-40B4-BE49-F238E27FC236}">
                <a16:creationId xmlns:a16="http://schemas.microsoft.com/office/drawing/2014/main" id="{D60CBD2F-77A0-63B9-4F26-35DE492FEA0B}"/>
              </a:ext>
            </a:extLst>
          </p:cNvPr>
          <p:cNvSpPr/>
          <p:nvPr/>
        </p:nvSpPr>
        <p:spPr>
          <a:xfrm>
            <a:off x="499417" y="5157779"/>
            <a:ext cx="791849" cy="245097"/>
          </a:xfrm>
          <a:prstGeom prst="homePlate">
            <a:avLst/>
          </a:prstGeom>
          <a:solidFill>
            <a:schemeClr val="tx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+mj-lt"/>
              </a:rPr>
              <a:t>19-23</a:t>
            </a:r>
            <a:endParaRPr lang="en-I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1717623-1461-9C31-D916-16E6B82214B6}"/>
              </a:ext>
            </a:extLst>
          </p:cNvPr>
          <p:cNvSpPr txBox="1"/>
          <p:nvPr/>
        </p:nvSpPr>
        <p:spPr>
          <a:xfrm>
            <a:off x="1300696" y="5095661"/>
            <a:ext cx="2677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GUI</a:t>
            </a:r>
            <a:endParaRPr lang="en-IL" b="1" dirty="0">
              <a:latin typeface="+mj-lt"/>
            </a:endParaRPr>
          </a:p>
        </p:txBody>
      </p:sp>
      <p:sp>
        <p:nvSpPr>
          <p:cNvPr id="84" name="Arrow: Chevron 83">
            <a:extLst>
              <a:ext uri="{FF2B5EF4-FFF2-40B4-BE49-F238E27FC236}">
                <a16:creationId xmlns:a16="http://schemas.microsoft.com/office/drawing/2014/main" id="{576D9647-A500-A02F-8339-3E47D59A53A5}"/>
              </a:ext>
            </a:extLst>
          </p:cNvPr>
          <p:cNvSpPr/>
          <p:nvPr/>
        </p:nvSpPr>
        <p:spPr>
          <a:xfrm>
            <a:off x="257074" y="6438061"/>
            <a:ext cx="1360604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5" name="Arrow: Chevron 84">
            <a:extLst>
              <a:ext uri="{FF2B5EF4-FFF2-40B4-BE49-F238E27FC236}">
                <a16:creationId xmlns:a16="http://schemas.microsoft.com/office/drawing/2014/main" id="{73EC34EF-191B-0543-C9AC-F376F0D850D6}"/>
              </a:ext>
            </a:extLst>
          </p:cNvPr>
          <p:cNvSpPr/>
          <p:nvPr/>
        </p:nvSpPr>
        <p:spPr>
          <a:xfrm>
            <a:off x="1432971" y="6438059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6" name="Arrow: Chevron 85">
            <a:extLst>
              <a:ext uri="{FF2B5EF4-FFF2-40B4-BE49-F238E27FC236}">
                <a16:creationId xmlns:a16="http://schemas.microsoft.com/office/drawing/2014/main" id="{570935F4-D80A-9227-5C16-7C7494229BB0}"/>
              </a:ext>
            </a:extLst>
          </p:cNvPr>
          <p:cNvSpPr/>
          <p:nvPr/>
        </p:nvSpPr>
        <p:spPr>
          <a:xfrm>
            <a:off x="2491329" y="6438059"/>
            <a:ext cx="114260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7" name="Arrow: Chevron 86">
            <a:extLst>
              <a:ext uri="{FF2B5EF4-FFF2-40B4-BE49-F238E27FC236}">
                <a16:creationId xmlns:a16="http://schemas.microsoft.com/office/drawing/2014/main" id="{B26228C7-BFF9-7F73-670F-FF9E00225D13}"/>
              </a:ext>
            </a:extLst>
          </p:cNvPr>
          <p:cNvSpPr/>
          <p:nvPr/>
        </p:nvSpPr>
        <p:spPr>
          <a:xfrm>
            <a:off x="3445207" y="6438058"/>
            <a:ext cx="125926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8" name="Arrow: Chevron 87">
            <a:extLst>
              <a:ext uri="{FF2B5EF4-FFF2-40B4-BE49-F238E27FC236}">
                <a16:creationId xmlns:a16="http://schemas.microsoft.com/office/drawing/2014/main" id="{2FA9A382-864B-C279-ECB6-9FB71F85D7A7}"/>
              </a:ext>
            </a:extLst>
          </p:cNvPr>
          <p:cNvSpPr/>
          <p:nvPr/>
        </p:nvSpPr>
        <p:spPr>
          <a:xfrm>
            <a:off x="4515539" y="6438057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9" name="Arrow: Chevron 88">
            <a:extLst>
              <a:ext uri="{FF2B5EF4-FFF2-40B4-BE49-F238E27FC236}">
                <a16:creationId xmlns:a16="http://schemas.microsoft.com/office/drawing/2014/main" id="{54C51324-CC22-8A75-1F03-9727435C2EAA}"/>
              </a:ext>
            </a:extLst>
          </p:cNvPr>
          <p:cNvSpPr/>
          <p:nvPr/>
        </p:nvSpPr>
        <p:spPr>
          <a:xfrm>
            <a:off x="5165890" y="6438056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0" name="Arrow: Chevron 89">
            <a:extLst>
              <a:ext uri="{FF2B5EF4-FFF2-40B4-BE49-F238E27FC236}">
                <a16:creationId xmlns:a16="http://schemas.microsoft.com/office/drawing/2014/main" id="{DD93D4E0-6071-19D0-4108-DB702612656E}"/>
              </a:ext>
            </a:extLst>
          </p:cNvPr>
          <p:cNvSpPr/>
          <p:nvPr/>
        </p:nvSpPr>
        <p:spPr>
          <a:xfrm>
            <a:off x="6045338" y="6438055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1" name="Arrow: Chevron 90">
            <a:extLst>
              <a:ext uri="{FF2B5EF4-FFF2-40B4-BE49-F238E27FC236}">
                <a16:creationId xmlns:a16="http://schemas.microsoft.com/office/drawing/2014/main" id="{47376667-DD84-2CEB-39A3-C9AD40E31FB6}"/>
              </a:ext>
            </a:extLst>
          </p:cNvPr>
          <p:cNvSpPr/>
          <p:nvPr/>
        </p:nvSpPr>
        <p:spPr>
          <a:xfrm>
            <a:off x="7038346" y="6438986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2" name="Arrow: Chevron 91">
            <a:extLst>
              <a:ext uri="{FF2B5EF4-FFF2-40B4-BE49-F238E27FC236}">
                <a16:creationId xmlns:a16="http://schemas.microsoft.com/office/drawing/2014/main" id="{CB93CC83-ABF6-23FC-C4ED-30D61EF24F2D}"/>
              </a:ext>
            </a:extLst>
          </p:cNvPr>
          <p:cNvSpPr/>
          <p:nvPr/>
        </p:nvSpPr>
        <p:spPr>
          <a:xfrm>
            <a:off x="8091735" y="6438054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93" name="Arrow: Chevron 92">
            <a:extLst>
              <a:ext uri="{FF2B5EF4-FFF2-40B4-BE49-F238E27FC236}">
                <a16:creationId xmlns:a16="http://schemas.microsoft.com/office/drawing/2014/main" id="{549BF1FF-DD10-219A-A099-13ACAE27E42C}"/>
              </a:ext>
            </a:extLst>
          </p:cNvPr>
          <p:cNvSpPr/>
          <p:nvPr/>
        </p:nvSpPr>
        <p:spPr>
          <a:xfrm>
            <a:off x="9254922" y="6438054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4" name="Arrow: Chevron 93">
            <a:extLst>
              <a:ext uri="{FF2B5EF4-FFF2-40B4-BE49-F238E27FC236}">
                <a16:creationId xmlns:a16="http://schemas.microsoft.com/office/drawing/2014/main" id="{1EAD0CD6-C11F-54B0-1352-30388B4445DA}"/>
              </a:ext>
            </a:extLst>
          </p:cNvPr>
          <p:cNvSpPr/>
          <p:nvPr/>
        </p:nvSpPr>
        <p:spPr>
          <a:xfrm>
            <a:off x="10293626" y="6437208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5" name="Arrow: Chevron 94">
            <a:extLst>
              <a:ext uri="{FF2B5EF4-FFF2-40B4-BE49-F238E27FC236}">
                <a16:creationId xmlns:a16="http://schemas.microsoft.com/office/drawing/2014/main" id="{D4D88C3E-47F0-215A-0D78-819B3FA88525}"/>
              </a:ext>
            </a:extLst>
          </p:cNvPr>
          <p:cNvSpPr/>
          <p:nvPr/>
        </p:nvSpPr>
        <p:spPr>
          <a:xfrm>
            <a:off x="11338921" y="6436362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852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BBB6A0-8875-8421-10E9-FFF57A4A8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170" y="0"/>
            <a:ext cx="3850005" cy="63812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C9CFD5-1976-F31A-014B-3EC0569545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0387" r="7505"/>
          <a:stretch/>
        </p:blipFill>
        <p:spPr>
          <a:xfrm>
            <a:off x="95250" y="685799"/>
            <a:ext cx="3850005" cy="1895475"/>
          </a:xfrm>
          <a:prstGeom prst="rect">
            <a:avLst/>
          </a:prstGeom>
        </p:spPr>
      </p:pic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00801A4B-1ED7-8881-0971-933460141B4E}"/>
              </a:ext>
            </a:extLst>
          </p:cNvPr>
          <p:cNvCxnSpPr>
            <a:cxnSpLocks/>
          </p:cNvCxnSpPr>
          <p:nvPr/>
        </p:nvCxnSpPr>
        <p:spPr>
          <a:xfrm>
            <a:off x="523875" y="2343150"/>
            <a:ext cx="3343275" cy="847462"/>
          </a:xfrm>
          <a:prstGeom prst="bentConnector3">
            <a:avLst>
              <a:gd name="adj1" fmla="val -14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FE71153-1147-7070-19B0-2CA84295AEA9}"/>
              </a:ext>
            </a:extLst>
          </p:cNvPr>
          <p:cNvSpPr txBox="1"/>
          <p:nvPr/>
        </p:nvSpPr>
        <p:spPr>
          <a:xfrm>
            <a:off x="871537" y="2852058"/>
            <a:ext cx="2647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After clicking on Get Started</a:t>
            </a:r>
            <a:endParaRPr lang="en-IL" sz="1600" dirty="0">
              <a:latin typeface="+mj-lt"/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6BCA745B-3E74-8436-9679-FBA249B8DA02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9CC5D386-B7A8-8A1C-78A6-D105A7BCF65C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22FAE9C3-F50F-877E-4611-98BF50F86E16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E30ADC05-1F80-41B1-B800-E6182956FFE9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F56AC8ED-C442-B306-6E0B-441C42C08E62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0686728C-3982-35B0-1572-8346EC9246A7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52B26514-7FB6-A1EB-245E-707D4B4C1744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24F82F92-0DE4-A190-8ECB-5701B1E9245F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3D0879E9-CC07-966F-7523-3A8CC158BF6D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AB9E10F6-29EC-B119-D9EB-FDFCB57C775F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DE7E494C-9AC5-91EC-2CD9-B0894DCCBCB5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A3D4C538-D8EA-3142-F337-2D8EA866B494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BD8875D-ACBE-5B09-DFF3-FD18D7FC48D5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20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Google Shape;420;p35">
            <a:extLst>
              <a:ext uri="{FF2B5EF4-FFF2-40B4-BE49-F238E27FC236}">
                <a16:creationId xmlns:a16="http://schemas.microsoft.com/office/drawing/2014/main" id="{3CE4FBDF-D478-F8AF-89EB-E2F0864041A2}"/>
              </a:ext>
            </a:extLst>
          </p:cNvPr>
          <p:cNvSpPr/>
          <p:nvPr/>
        </p:nvSpPr>
        <p:spPr>
          <a:xfrm>
            <a:off x="10189592" y="-329446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 extrusionOk="0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1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97239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014DE1B-FD50-40B1-A8A5-304666E7C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B41FE9-4F8F-4675-8668-D3330B371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9801BE-0B9D-8040-5982-86DC18085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73" y="801793"/>
            <a:ext cx="4152531" cy="527305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30929C-760C-4746-B0AE-0D09A78A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038225"/>
            <a:ext cx="0" cy="47625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DAEA8DF9-4ED3-4420-0973-97EE848FA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6" y="1833200"/>
            <a:ext cx="5136388" cy="3210241"/>
          </a:xfrm>
          <a:prstGeom prst="rect">
            <a:avLst/>
          </a:prstGeom>
        </p:spPr>
      </p:pic>
      <p:sp>
        <p:nvSpPr>
          <p:cNvPr id="6" name="Arrow: Chevron 5">
            <a:extLst>
              <a:ext uri="{FF2B5EF4-FFF2-40B4-BE49-F238E27FC236}">
                <a16:creationId xmlns:a16="http://schemas.microsoft.com/office/drawing/2014/main" id="{8FD6F3A0-AFA4-F543-3D57-BCFECA1F9FA4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DBFB1037-D3C0-B6F7-984D-AC2AA05B01F9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B1C66921-AF03-5472-23CA-5E53E449D4D2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42F70F44-205E-631A-13FA-01AB28BAF1A7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F416EA9C-0B45-6D99-150C-F9B903652C1F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FF91E0B0-7B87-D4BE-D8CC-1215A79AC878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6C52AEFA-D795-79CA-430C-B1138A86D8F6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D4734F1B-A816-FFB1-3EB4-696FF79D099B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89118969-54C1-D1BA-3323-DF18BB4C0952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35DEFB6D-C0FD-3934-B225-0C408D1AC4E8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9F1E7A4F-A183-12F8-8C97-FBC84D92FC01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739C3AF9-7801-AE27-AC6C-04772C1DA35B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D07ED6-0890-8FCC-DAAB-5CDCB04ED203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21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31722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CE8890-74F5-47B1-2AA1-48FD07831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287" y="117179"/>
            <a:ext cx="3442888" cy="6148014"/>
          </a:xfrm>
          <a:prstGeom prst="rect">
            <a:avLst/>
          </a:prstGeom>
        </p:spPr>
      </p:pic>
      <p:sp>
        <p:nvSpPr>
          <p:cNvPr id="4" name="Arrow: Chevron 3">
            <a:extLst>
              <a:ext uri="{FF2B5EF4-FFF2-40B4-BE49-F238E27FC236}">
                <a16:creationId xmlns:a16="http://schemas.microsoft.com/office/drawing/2014/main" id="{83D6999F-5D93-1C8E-E0D6-9094DF5DB4F2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1C5CA53E-E01D-01D6-9C00-7FB099EBFD80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F06C791D-9EE3-60E5-1469-070D80AD620D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39B0CFE5-E125-2351-54A5-AFCBA68821C5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CF51D055-1CD6-A272-163A-2768E86DC786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7BEE0313-C6E5-A9D1-A806-663AD2A0990F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47BE8F14-6753-428E-70B5-9B137C02490C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9F84ADB9-0E65-874C-3BCD-493926F745CA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6F11DB8A-66DC-FAEA-208F-418A9B11F394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700FB483-835A-6E92-3A0D-B380FD8B67C1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768E4B37-3EBB-32D7-0448-0DFA8202839E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A86A150E-A1CD-97A3-E45C-73D69A97E3FC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CB833F-72B9-13F6-6597-0832FC613222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22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271C235-0B32-F710-A819-3AC0ED007159}"/>
              </a:ext>
            </a:extLst>
          </p:cNvPr>
          <p:cNvSpPr/>
          <p:nvPr/>
        </p:nvSpPr>
        <p:spPr>
          <a:xfrm>
            <a:off x="10639680" y="-749631"/>
            <a:ext cx="2374692" cy="223872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AC86B1D-7850-4491-B8EA-1418A804CCCA}"/>
              </a:ext>
            </a:extLst>
          </p:cNvPr>
          <p:cNvSpPr/>
          <p:nvPr/>
        </p:nvSpPr>
        <p:spPr>
          <a:xfrm>
            <a:off x="10822402" y="-983593"/>
            <a:ext cx="2374692" cy="223872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grpSp>
        <p:nvGrpSpPr>
          <p:cNvPr id="22" name="Google Shape;555;p41">
            <a:extLst>
              <a:ext uri="{FF2B5EF4-FFF2-40B4-BE49-F238E27FC236}">
                <a16:creationId xmlns:a16="http://schemas.microsoft.com/office/drawing/2014/main" id="{689E5F45-60C0-0C05-4B0A-314E69DC50EE}"/>
              </a:ext>
            </a:extLst>
          </p:cNvPr>
          <p:cNvGrpSpPr/>
          <p:nvPr/>
        </p:nvGrpSpPr>
        <p:grpSpPr>
          <a:xfrm>
            <a:off x="-3248646" y="-2516871"/>
            <a:ext cx="4690831" cy="4690831"/>
            <a:chOff x="0" y="0"/>
            <a:chExt cx="812800" cy="812800"/>
          </a:xfrm>
        </p:grpSpPr>
        <p:sp>
          <p:nvSpPr>
            <p:cNvPr id="23" name="Google Shape;556;p41">
              <a:extLst>
                <a:ext uri="{FF2B5EF4-FFF2-40B4-BE49-F238E27FC236}">
                  <a16:creationId xmlns:a16="http://schemas.microsoft.com/office/drawing/2014/main" id="{5ABBEBBA-0A26-F192-F456-29F7F61F539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 cmpd="sng">
              <a:solidFill>
                <a:srgbClr val="051D40">
                  <a:alpha val="15290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57;p41">
              <a:extLst>
                <a:ext uri="{FF2B5EF4-FFF2-40B4-BE49-F238E27FC236}">
                  <a16:creationId xmlns:a16="http://schemas.microsoft.com/office/drawing/2014/main" id="{C4F7121F-488B-2D95-E33C-8827BF15F83E}"/>
                </a:ext>
              </a:extLst>
            </p:cNvPr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6574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3E8CCE-89FB-957D-8E52-6BD414A25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6" y="1704975"/>
            <a:ext cx="3733800" cy="3140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8D5462-68FF-0E4F-4ED4-25A02E7A0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009" y="0"/>
            <a:ext cx="3554532" cy="6381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E32546-C3B9-2381-8959-E55288C157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924" y="2200275"/>
            <a:ext cx="3788065" cy="3210224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7139DF90-2F81-6526-2E47-9225C7EE2FBC}"/>
              </a:ext>
            </a:extLst>
          </p:cNvPr>
          <p:cNvSpPr/>
          <p:nvPr/>
        </p:nvSpPr>
        <p:spPr>
          <a:xfrm>
            <a:off x="1852613" y="1133475"/>
            <a:ext cx="276225" cy="571500"/>
          </a:xfrm>
          <a:prstGeom prst="down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75223A-4620-FAC0-6A4C-ACBDA0C827E0}"/>
              </a:ext>
            </a:extLst>
          </p:cNvPr>
          <p:cNvSpPr txBox="1"/>
          <p:nvPr/>
        </p:nvSpPr>
        <p:spPr>
          <a:xfrm>
            <a:off x="647700" y="794921"/>
            <a:ext cx="2962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After recording/uploading a video</a:t>
            </a:r>
            <a:endParaRPr lang="en-IL" sz="1600" dirty="0">
              <a:latin typeface="+mj-lt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0A401EC4-D359-C466-18F5-5E43FCFD34DD}"/>
              </a:ext>
            </a:extLst>
          </p:cNvPr>
          <p:cNvSpPr/>
          <p:nvPr/>
        </p:nvSpPr>
        <p:spPr>
          <a:xfrm rot="16200000">
            <a:off x="3727207" y="3135268"/>
            <a:ext cx="276225" cy="735379"/>
          </a:xfrm>
          <a:prstGeom prst="down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A9960F6-DBD6-B4AF-3996-125B19F6857F}"/>
              </a:ext>
            </a:extLst>
          </p:cNvPr>
          <p:cNvSpPr/>
          <p:nvPr/>
        </p:nvSpPr>
        <p:spPr>
          <a:xfrm rot="13479569">
            <a:off x="8008434" y="5275900"/>
            <a:ext cx="276225" cy="1178956"/>
          </a:xfrm>
          <a:prstGeom prst="down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AEBF4963-B6A0-32A9-811E-0CBA8EC6B555}"/>
              </a:ext>
            </a:extLst>
          </p:cNvPr>
          <p:cNvSpPr/>
          <p:nvPr/>
        </p:nvSpPr>
        <p:spPr>
          <a:xfrm>
            <a:off x="266288" y="6426697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21371937-27B1-C4E0-1905-6FC45596FB1D}"/>
              </a:ext>
            </a:extLst>
          </p:cNvPr>
          <p:cNvSpPr/>
          <p:nvPr/>
        </p:nvSpPr>
        <p:spPr>
          <a:xfrm>
            <a:off x="1442185" y="6426695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4CF576DA-835E-B02B-1D2A-C1B9F18E8EB1}"/>
              </a:ext>
            </a:extLst>
          </p:cNvPr>
          <p:cNvSpPr/>
          <p:nvPr/>
        </p:nvSpPr>
        <p:spPr>
          <a:xfrm>
            <a:off x="2500543" y="6426695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C8BC9AC6-4E2F-013C-2C45-6888CB7C9574}"/>
              </a:ext>
            </a:extLst>
          </p:cNvPr>
          <p:cNvSpPr/>
          <p:nvPr/>
        </p:nvSpPr>
        <p:spPr>
          <a:xfrm>
            <a:off x="3454421" y="6426694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4C6C1661-7A0B-0BB1-21DC-A53305AD6E23}"/>
              </a:ext>
            </a:extLst>
          </p:cNvPr>
          <p:cNvSpPr/>
          <p:nvPr/>
        </p:nvSpPr>
        <p:spPr>
          <a:xfrm>
            <a:off x="4524753" y="6426693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FDF20B95-047C-169C-C2CB-3E573C7AD948}"/>
              </a:ext>
            </a:extLst>
          </p:cNvPr>
          <p:cNvSpPr/>
          <p:nvPr/>
        </p:nvSpPr>
        <p:spPr>
          <a:xfrm>
            <a:off x="5175104" y="6426692"/>
            <a:ext cx="107219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1D7678ED-EE9C-FABD-A6E4-A1AB5C0263D6}"/>
              </a:ext>
            </a:extLst>
          </p:cNvPr>
          <p:cNvSpPr/>
          <p:nvPr/>
        </p:nvSpPr>
        <p:spPr>
          <a:xfrm>
            <a:off x="6054552" y="6426691"/>
            <a:ext cx="1182478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B5C82BEF-42C2-C166-8FCE-68A71443AC2B}"/>
              </a:ext>
            </a:extLst>
          </p:cNvPr>
          <p:cNvSpPr/>
          <p:nvPr/>
        </p:nvSpPr>
        <p:spPr>
          <a:xfrm>
            <a:off x="7047560" y="6427622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4EAB4E2A-D484-D8FF-93BD-62B3BD2BB7C3}"/>
              </a:ext>
            </a:extLst>
          </p:cNvPr>
          <p:cNvSpPr/>
          <p:nvPr/>
        </p:nvSpPr>
        <p:spPr>
          <a:xfrm>
            <a:off x="8100949" y="6426690"/>
            <a:ext cx="1359135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291B9121-6CC8-C146-C2D2-B7647DE54D55}"/>
              </a:ext>
            </a:extLst>
          </p:cNvPr>
          <p:cNvSpPr/>
          <p:nvPr/>
        </p:nvSpPr>
        <p:spPr>
          <a:xfrm>
            <a:off x="9264136" y="6426690"/>
            <a:ext cx="1227693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53B30759-6515-1295-40D8-E514AA557648}"/>
              </a:ext>
            </a:extLst>
          </p:cNvPr>
          <p:cNvSpPr/>
          <p:nvPr/>
        </p:nvSpPr>
        <p:spPr>
          <a:xfrm>
            <a:off x="10302840" y="6425844"/>
            <a:ext cx="122773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5531A51B-C4D2-975F-833F-E5DD1F082129}"/>
              </a:ext>
            </a:extLst>
          </p:cNvPr>
          <p:cNvSpPr/>
          <p:nvPr/>
        </p:nvSpPr>
        <p:spPr>
          <a:xfrm>
            <a:off x="11348135" y="6424998"/>
            <a:ext cx="838986" cy="40107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A24D04-5D53-7ED5-CEAC-FBEE2AA990F6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23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756397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393C41-9769-1AF1-AB21-E9B122607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Thank you for Listening!</a:t>
            </a:r>
          </a:p>
        </p:txBody>
      </p:sp>
      <p:pic>
        <p:nvPicPr>
          <p:cNvPr id="37" name="Picture 36" descr="Close up image of hands applauding">
            <a:extLst>
              <a:ext uri="{FF2B5EF4-FFF2-40B4-BE49-F238E27FC236}">
                <a16:creationId xmlns:a16="http://schemas.microsoft.com/office/drawing/2014/main" id="{9BC299BA-85FF-0CC9-646D-543FA6875F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35" r="18626"/>
          <a:stretch/>
        </p:blipFill>
        <p:spPr>
          <a:xfrm>
            <a:off x="-1" y="2"/>
            <a:ext cx="4635315" cy="6400798"/>
          </a:xfrm>
          <a:prstGeom prst="rect">
            <a:avLst/>
          </a:prstGeom>
        </p:spPr>
      </p:pic>
      <p:cxnSp>
        <p:nvCxnSpPr>
          <p:cNvPr id="57" name="!!Straight Connector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B0A5E7FB-1FB5-4C57-9C8C-70E550767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3037D71-B845-A213-BA04-2E2DB3F8B016}"/>
              </a:ext>
            </a:extLst>
          </p:cNvPr>
          <p:cNvSpPr txBox="1"/>
          <p:nvPr/>
        </p:nvSpPr>
        <p:spPr>
          <a:xfrm>
            <a:off x="-16436" y="6456986"/>
            <a:ext cx="4781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24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7662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EB0EBB-A48C-C871-9D24-64913E8EE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Introduction</a:t>
            </a:r>
            <a:endParaRPr lang="en-IL" dirty="0">
              <a:solidFill>
                <a:srgbClr val="FFFFFF"/>
              </a:solidFill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F572C2CF-6C9B-5DBE-9A93-91535C0AE1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4981778"/>
              </p:ext>
            </p:extLst>
          </p:nvPr>
        </p:nvGraphicFramePr>
        <p:xfrm>
          <a:off x="1096963" y="2675694"/>
          <a:ext cx="10058400" cy="31932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4884842C-FFD0-E385-8A67-67B69B9499FA}"/>
              </a:ext>
            </a:extLst>
          </p:cNvPr>
          <p:cNvSpPr/>
          <p:nvPr/>
        </p:nvSpPr>
        <p:spPr>
          <a:xfrm>
            <a:off x="257074" y="6438061"/>
            <a:ext cx="1360604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3241FEC7-6B97-8553-66A2-88C078018B24}"/>
              </a:ext>
            </a:extLst>
          </p:cNvPr>
          <p:cNvSpPr/>
          <p:nvPr/>
        </p:nvSpPr>
        <p:spPr>
          <a:xfrm>
            <a:off x="1432971" y="6438059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232C5E0C-15E1-C4CC-A909-4EB4A677B873}"/>
              </a:ext>
            </a:extLst>
          </p:cNvPr>
          <p:cNvSpPr/>
          <p:nvPr/>
        </p:nvSpPr>
        <p:spPr>
          <a:xfrm>
            <a:off x="2491329" y="6438059"/>
            <a:ext cx="114260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D92660F1-D6CD-5D30-5C6D-4A99872CE5FE}"/>
              </a:ext>
            </a:extLst>
          </p:cNvPr>
          <p:cNvSpPr/>
          <p:nvPr/>
        </p:nvSpPr>
        <p:spPr>
          <a:xfrm>
            <a:off x="3445207" y="6438058"/>
            <a:ext cx="125926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</a:rPr>
              <a:t>Face&amp;Eye</a:t>
            </a:r>
            <a:r>
              <a:rPr lang="en-US" sz="1100" dirty="0">
                <a:solidFill>
                  <a:schemeClr val="tx1"/>
                </a:solidFill>
              </a:rPr>
              <a:t>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CA492C42-31EB-6A58-3B71-2D59EDFE92FC}"/>
              </a:ext>
            </a:extLst>
          </p:cNvPr>
          <p:cNvSpPr/>
          <p:nvPr/>
        </p:nvSpPr>
        <p:spPr>
          <a:xfrm>
            <a:off x="4515539" y="6438057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A2718CE9-5FE1-6200-2DD5-42464008C84F}"/>
              </a:ext>
            </a:extLst>
          </p:cNvPr>
          <p:cNvSpPr/>
          <p:nvPr/>
        </p:nvSpPr>
        <p:spPr>
          <a:xfrm>
            <a:off x="5165890" y="6438056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F72C7CE8-BCC4-4D7A-5029-AFCA7AE90B9B}"/>
              </a:ext>
            </a:extLst>
          </p:cNvPr>
          <p:cNvSpPr/>
          <p:nvPr/>
        </p:nvSpPr>
        <p:spPr>
          <a:xfrm>
            <a:off x="6045338" y="6438055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03AAA2F9-1A3D-008D-C5DF-0831238E3A9C}"/>
              </a:ext>
            </a:extLst>
          </p:cNvPr>
          <p:cNvSpPr/>
          <p:nvPr/>
        </p:nvSpPr>
        <p:spPr>
          <a:xfrm>
            <a:off x="7038346" y="6438986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6EE353DF-898E-5729-5563-D63DA92A0E68}"/>
              </a:ext>
            </a:extLst>
          </p:cNvPr>
          <p:cNvSpPr/>
          <p:nvPr/>
        </p:nvSpPr>
        <p:spPr>
          <a:xfrm>
            <a:off x="8091735" y="6438054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9" name="Arrow: Chevron 28">
            <a:extLst>
              <a:ext uri="{FF2B5EF4-FFF2-40B4-BE49-F238E27FC236}">
                <a16:creationId xmlns:a16="http://schemas.microsoft.com/office/drawing/2014/main" id="{B5230327-A126-AC0F-3A49-44ECA2B1BC16}"/>
              </a:ext>
            </a:extLst>
          </p:cNvPr>
          <p:cNvSpPr/>
          <p:nvPr/>
        </p:nvSpPr>
        <p:spPr>
          <a:xfrm>
            <a:off x="9254922" y="6438054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E18E1D76-7277-C7F7-FE4B-F47D51271B3C}"/>
              </a:ext>
            </a:extLst>
          </p:cNvPr>
          <p:cNvSpPr/>
          <p:nvPr/>
        </p:nvSpPr>
        <p:spPr>
          <a:xfrm>
            <a:off x="10293626" y="6437208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ACF03DBB-EB86-E950-0C4C-9DD939449624}"/>
              </a:ext>
            </a:extLst>
          </p:cNvPr>
          <p:cNvSpPr/>
          <p:nvPr/>
        </p:nvSpPr>
        <p:spPr>
          <a:xfrm>
            <a:off x="11338921" y="6436362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F41AC67-EEFC-045F-015D-F1DFEE3C9A21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3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51371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51394B-9F3F-2716-2623-AF9C1907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Proposed Solution</a:t>
            </a:r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C4CCCFCA-ABE9-1A52-EF36-63EFBD554ED3}"/>
              </a:ext>
            </a:extLst>
          </p:cNvPr>
          <p:cNvSpPr/>
          <p:nvPr/>
        </p:nvSpPr>
        <p:spPr>
          <a:xfrm>
            <a:off x="556378" y="2082493"/>
            <a:ext cx="2419350" cy="1095375"/>
          </a:xfrm>
          <a:prstGeom prst="flowChartAlternateProcess">
            <a:avLst/>
          </a:prstGeom>
          <a:solidFill>
            <a:srgbClr val="3B0995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Video Decomposition using OpenCV</a:t>
            </a:r>
            <a:endParaRPr lang="en-IL" dirty="0">
              <a:latin typeface="+mj-lt"/>
            </a:endParaRP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22A40DC5-1F48-E2C4-494E-785C544DD324}"/>
              </a:ext>
            </a:extLst>
          </p:cNvPr>
          <p:cNvSpPr/>
          <p:nvPr/>
        </p:nvSpPr>
        <p:spPr>
          <a:xfrm>
            <a:off x="3194084" y="3022711"/>
            <a:ext cx="2419350" cy="1095375"/>
          </a:xfrm>
          <a:prstGeom prst="flowChartAlternateProcess">
            <a:avLst/>
          </a:prstGeom>
          <a:solidFill>
            <a:srgbClr val="3B0995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Face and Eye Detection using DLib</a:t>
            </a:r>
            <a:endParaRPr lang="en-IL" dirty="0">
              <a:latin typeface="+mj-lt"/>
            </a:endParaRP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7974F602-D13C-F144-CBF1-807028BF197F}"/>
              </a:ext>
            </a:extLst>
          </p:cNvPr>
          <p:cNvSpPr/>
          <p:nvPr/>
        </p:nvSpPr>
        <p:spPr>
          <a:xfrm>
            <a:off x="5965207" y="3970923"/>
            <a:ext cx="2419350" cy="1095375"/>
          </a:xfrm>
          <a:prstGeom prst="flowChartAlternateProcess">
            <a:avLst/>
          </a:prstGeom>
          <a:solidFill>
            <a:srgbClr val="3B0995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Eye Conditions Detection using EyeNet Model</a:t>
            </a:r>
            <a:endParaRPr lang="en-IL" dirty="0">
              <a:latin typeface="+mj-lt"/>
            </a:endParaRP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D20B093F-6DD3-C946-2A1F-9A8097027E8A}"/>
              </a:ext>
            </a:extLst>
          </p:cNvPr>
          <p:cNvSpPr/>
          <p:nvPr/>
        </p:nvSpPr>
        <p:spPr>
          <a:xfrm>
            <a:off x="8736330" y="4987716"/>
            <a:ext cx="2419350" cy="1095375"/>
          </a:xfrm>
          <a:prstGeom prst="flowChartAlternateProcess">
            <a:avLst/>
          </a:prstGeom>
          <a:solidFill>
            <a:srgbClr val="3B0995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User-Friendly Interface</a:t>
            </a:r>
            <a:endParaRPr lang="en-IL" dirty="0">
              <a:latin typeface="+mj-lt"/>
            </a:endParaRPr>
          </a:p>
        </p:txBody>
      </p:sp>
      <p:sp>
        <p:nvSpPr>
          <p:cNvPr id="9" name="Arrow: Bent 8">
            <a:extLst>
              <a:ext uri="{FF2B5EF4-FFF2-40B4-BE49-F238E27FC236}">
                <a16:creationId xmlns:a16="http://schemas.microsoft.com/office/drawing/2014/main" id="{F59A1173-3DF1-9FCE-0AE4-E60385E850BE}"/>
              </a:ext>
            </a:extLst>
          </p:cNvPr>
          <p:cNvSpPr/>
          <p:nvPr/>
        </p:nvSpPr>
        <p:spPr>
          <a:xfrm rot="10800000" flipH="1">
            <a:off x="7959632" y="5008145"/>
            <a:ext cx="600812" cy="689611"/>
          </a:xfrm>
          <a:prstGeom prst="bentArrow">
            <a:avLst/>
          </a:prstGeom>
          <a:solidFill>
            <a:srgbClr val="3B099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>
              <a:solidFill>
                <a:schemeClr val="tx1"/>
              </a:solidFill>
            </a:endParaRPr>
          </a:p>
        </p:txBody>
      </p:sp>
      <p:sp>
        <p:nvSpPr>
          <p:cNvPr id="11" name="Arrow: Bent 10">
            <a:extLst>
              <a:ext uri="{FF2B5EF4-FFF2-40B4-BE49-F238E27FC236}">
                <a16:creationId xmlns:a16="http://schemas.microsoft.com/office/drawing/2014/main" id="{FA4BF368-4D9B-F312-8979-E165ED9DB9BC}"/>
              </a:ext>
            </a:extLst>
          </p:cNvPr>
          <p:cNvSpPr/>
          <p:nvPr/>
        </p:nvSpPr>
        <p:spPr>
          <a:xfrm rot="10800000" flipH="1">
            <a:off x="5100566" y="4020074"/>
            <a:ext cx="600812" cy="689611"/>
          </a:xfrm>
          <a:prstGeom prst="bentArrow">
            <a:avLst/>
          </a:prstGeom>
          <a:solidFill>
            <a:srgbClr val="3B099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>
              <a:solidFill>
                <a:schemeClr val="tx1"/>
              </a:solidFill>
            </a:endParaRPr>
          </a:p>
        </p:txBody>
      </p:sp>
      <p:sp>
        <p:nvSpPr>
          <p:cNvPr id="13" name="Arrow: Bent 12">
            <a:extLst>
              <a:ext uri="{FF2B5EF4-FFF2-40B4-BE49-F238E27FC236}">
                <a16:creationId xmlns:a16="http://schemas.microsoft.com/office/drawing/2014/main" id="{26291CB7-C34B-D8EB-4913-AF33F9BD02D4}"/>
              </a:ext>
            </a:extLst>
          </p:cNvPr>
          <p:cNvSpPr/>
          <p:nvPr/>
        </p:nvSpPr>
        <p:spPr>
          <a:xfrm rot="10800000" flipH="1">
            <a:off x="2418888" y="3118483"/>
            <a:ext cx="600812" cy="689611"/>
          </a:xfrm>
          <a:prstGeom prst="bentArrow">
            <a:avLst/>
          </a:prstGeom>
          <a:solidFill>
            <a:srgbClr val="3B099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7E71B288-1364-4BDE-E803-A40100BFAD99}"/>
              </a:ext>
            </a:extLst>
          </p:cNvPr>
          <p:cNvSpPr/>
          <p:nvPr/>
        </p:nvSpPr>
        <p:spPr>
          <a:xfrm>
            <a:off x="228499" y="6438061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02D0736E-6027-EBBA-E1F5-A45BFCC67E39}"/>
              </a:ext>
            </a:extLst>
          </p:cNvPr>
          <p:cNvSpPr/>
          <p:nvPr/>
        </p:nvSpPr>
        <p:spPr>
          <a:xfrm>
            <a:off x="1404396" y="6438059"/>
            <a:ext cx="1249052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B9F70EF7-31D4-3AE1-2537-3A04ED1998CF}"/>
              </a:ext>
            </a:extLst>
          </p:cNvPr>
          <p:cNvSpPr/>
          <p:nvPr/>
        </p:nvSpPr>
        <p:spPr>
          <a:xfrm>
            <a:off x="2462754" y="6438059"/>
            <a:ext cx="114260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43A87DB8-BB73-A97D-193A-DC11CE9086F4}"/>
              </a:ext>
            </a:extLst>
          </p:cNvPr>
          <p:cNvSpPr/>
          <p:nvPr/>
        </p:nvSpPr>
        <p:spPr>
          <a:xfrm>
            <a:off x="3416632" y="6438058"/>
            <a:ext cx="125926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</a:rPr>
              <a:t>Face&amp;Eye</a:t>
            </a:r>
            <a:r>
              <a:rPr lang="en-US" sz="1100" dirty="0">
                <a:solidFill>
                  <a:schemeClr val="tx1"/>
                </a:solidFill>
              </a:rPr>
              <a:t>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3B3B54FF-A20B-A39B-1932-258C8DE3CDB2}"/>
              </a:ext>
            </a:extLst>
          </p:cNvPr>
          <p:cNvSpPr/>
          <p:nvPr/>
        </p:nvSpPr>
        <p:spPr>
          <a:xfrm>
            <a:off x="4486964" y="6438057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F09DB710-FCA5-0098-7B52-27831EDA5D49}"/>
              </a:ext>
            </a:extLst>
          </p:cNvPr>
          <p:cNvSpPr/>
          <p:nvPr/>
        </p:nvSpPr>
        <p:spPr>
          <a:xfrm>
            <a:off x="5137315" y="6438056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DA38F48C-2BE8-E822-6292-9E879D0CE95A}"/>
              </a:ext>
            </a:extLst>
          </p:cNvPr>
          <p:cNvSpPr/>
          <p:nvPr/>
        </p:nvSpPr>
        <p:spPr>
          <a:xfrm>
            <a:off x="6016763" y="6438055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8F4B487C-AD5A-5955-9A44-56E64D8C1A30}"/>
              </a:ext>
            </a:extLst>
          </p:cNvPr>
          <p:cNvSpPr/>
          <p:nvPr/>
        </p:nvSpPr>
        <p:spPr>
          <a:xfrm>
            <a:off x="7009771" y="6438986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E04C0057-A781-7BBB-48ED-0488FD749854}"/>
              </a:ext>
            </a:extLst>
          </p:cNvPr>
          <p:cNvSpPr/>
          <p:nvPr/>
        </p:nvSpPr>
        <p:spPr>
          <a:xfrm>
            <a:off x="8063160" y="6438054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DFE7DD60-8A40-EF81-CB88-EE1F8A9DEC42}"/>
              </a:ext>
            </a:extLst>
          </p:cNvPr>
          <p:cNvSpPr/>
          <p:nvPr/>
        </p:nvSpPr>
        <p:spPr>
          <a:xfrm>
            <a:off x="9226347" y="6438054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A99DAFB3-B2A7-E877-8121-DCEE8B51AD13}"/>
              </a:ext>
            </a:extLst>
          </p:cNvPr>
          <p:cNvSpPr/>
          <p:nvPr/>
        </p:nvSpPr>
        <p:spPr>
          <a:xfrm>
            <a:off x="10265051" y="6437208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31DA6509-1473-BC32-60DE-ADFDCFFEB47A}"/>
              </a:ext>
            </a:extLst>
          </p:cNvPr>
          <p:cNvSpPr/>
          <p:nvPr/>
        </p:nvSpPr>
        <p:spPr>
          <a:xfrm>
            <a:off x="11310346" y="6436362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8E8FFF-E238-5C68-02A1-AF669CC5497D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4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6531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779F603-B669-4AD6-82F9-E09F7616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27737-FBAC-3B44-31DB-0AA54495F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553678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System Workflow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ABFD994-C2DC-4E7D-9411-C7FF7813E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47660" y="4485132"/>
            <a:ext cx="5486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diagram of a process&#10;&#10;Description automatically generated">
            <a:extLst>
              <a:ext uri="{FF2B5EF4-FFF2-40B4-BE49-F238E27FC236}">
                <a16:creationId xmlns:a16="http://schemas.microsoft.com/office/drawing/2014/main" id="{5C927763-5D3F-EC8E-F426-88B2B5EDD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7"/>
          <a:stretch/>
        </p:blipFill>
        <p:spPr bwMode="auto">
          <a:xfrm>
            <a:off x="7000876" y="334970"/>
            <a:ext cx="4259702" cy="5882142"/>
          </a:xfrm>
          <a:prstGeom prst="rect">
            <a:avLst/>
          </a:prstGeom>
          <a:noFill/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96FA172-921E-4C46-94E3-3FC0695A7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5EDDBB03-17FA-5BA7-F76C-C168A626D2B0}"/>
              </a:ext>
            </a:extLst>
          </p:cNvPr>
          <p:cNvSpPr/>
          <p:nvPr/>
        </p:nvSpPr>
        <p:spPr>
          <a:xfrm>
            <a:off x="257074" y="6438061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9CE2F18A-842F-D49B-39D3-9F59155E985B}"/>
              </a:ext>
            </a:extLst>
          </p:cNvPr>
          <p:cNvSpPr/>
          <p:nvPr/>
        </p:nvSpPr>
        <p:spPr>
          <a:xfrm>
            <a:off x="1432971" y="6438059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74D5099C-C478-EF5B-DA1B-6DD10593FE82}"/>
              </a:ext>
            </a:extLst>
          </p:cNvPr>
          <p:cNvSpPr/>
          <p:nvPr/>
        </p:nvSpPr>
        <p:spPr>
          <a:xfrm>
            <a:off x="2491329" y="6438059"/>
            <a:ext cx="114260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9" name="Arrow: Chevron 28">
            <a:extLst>
              <a:ext uri="{FF2B5EF4-FFF2-40B4-BE49-F238E27FC236}">
                <a16:creationId xmlns:a16="http://schemas.microsoft.com/office/drawing/2014/main" id="{A05094D8-8745-6D8F-11E2-C73B9ADE831E}"/>
              </a:ext>
            </a:extLst>
          </p:cNvPr>
          <p:cNvSpPr/>
          <p:nvPr/>
        </p:nvSpPr>
        <p:spPr>
          <a:xfrm>
            <a:off x="3445207" y="6438058"/>
            <a:ext cx="125926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</a:rPr>
              <a:t>Face&amp;Eye</a:t>
            </a:r>
            <a:r>
              <a:rPr lang="en-US" sz="1100" dirty="0">
                <a:solidFill>
                  <a:schemeClr val="tx1"/>
                </a:solidFill>
              </a:rPr>
              <a:t>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69862232-9789-54DA-A2A8-3B65D4774E9C}"/>
              </a:ext>
            </a:extLst>
          </p:cNvPr>
          <p:cNvSpPr/>
          <p:nvPr/>
        </p:nvSpPr>
        <p:spPr>
          <a:xfrm>
            <a:off x="4515539" y="6438057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4F2D9842-BD9C-AC81-1695-AD8F6119F59F}"/>
              </a:ext>
            </a:extLst>
          </p:cNvPr>
          <p:cNvSpPr/>
          <p:nvPr/>
        </p:nvSpPr>
        <p:spPr>
          <a:xfrm>
            <a:off x="5165890" y="6438056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3" name="Arrow: Chevron 32">
            <a:extLst>
              <a:ext uri="{FF2B5EF4-FFF2-40B4-BE49-F238E27FC236}">
                <a16:creationId xmlns:a16="http://schemas.microsoft.com/office/drawing/2014/main" id="{BA1FD21F-DF3B-88AC-9906-9E12EAA77B20}"/>
              </a:ext>
            </a:extLst>
          </p:cNvPr>
          <p:cNvSpPr/>
          <p:nvPr/>
        </p:nvSpPr>
        <p:spPr>
          <a:xfrm>
            <a:off x="6045338" y="6438055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4" name="Arrow: Chevron 33">
            <a:extLst>
              <a:ext uri="{FF2B5EF4-FFF2-40B4-BE49-F238E27FC236}">
                <a16:creationId xmlns:a16="http://schemas.microsoft.com/office/drawing/2014/main" id="{3429E58F-07B8-928F-E9EA-A0B8F94F768E}"/>
              </a:ext>
            </a:extLst>
          </p:cNvPr>
          <p:cNvSpPr/>
          <p:nvPr/>
        </p:nvSpPr>
        <p:spPr>
          <a:xfrm>
            <a:off x="7038346" y="6438986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5" name="Arrow: Chevron 34">
            <a:extLst>
              <a:ext uri="{FF2B5EF4-FFF2-40B4-BE49-F238E27FC236}">
                <a16:creationId xmlns:a16="http://schemas.microsoft.com/office/drawing/2014/main" id="{CAF6ADFD-62DF-C746-9A4E-338996BECC1A}"/>
              </a:ext>
            </a:extLst>
          </p:cNvPr>
          <p:cNvSpPr/>
          <p:nvPr/>
        </p:nvSpPr>
        <p:spPr>
          <a:xfrm>
            <a:off x="8091735" y="6438054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36" name="Arrow: Chevron 35">
            <a:extLst>
              <a:ext uri="{FF2B5EF4-FFF2-40B4-BE49-F238E27FC236}">
                <a16:creationId xmlns:a16="http://schemas.microsoft.com/office/drawing/2014/main" id="{4F5379DB-0084-3742-466C-8CB8485A6E13}"/>
              </a:ext>
            </a:extLst>
          </p:cNvPr>
          <p:cNvSpPr/>
          <p:nvPr/>
        </p:nvSpPr>
        <p:spPr>
          <a:xfrm>
            <a:off x="9254922" y="6438054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7" name="Arrow: Chevron 36">
            <a:extLst>
              <a:ext uri="{FF2B5EF4-FFF2-40B4-BE49-F238E27FC236}">
                <a16:creationId xmlns:a16="http://schemas.microsoft.com/office/drawing/2014/main" id="{ABFD1D5F-6482-487B-09E2-4387427F29E0}"/>
              </a:ext>
            </a:extLst>
          </p:cNvPr>
          <p:cNvSpPr/>
          <p:nvPr/>
        </p:nvSpPr>
        <p:spPr>
          <a:xfrm>
            <a:off x="10293626" y="6437208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8" name="Arrow: Chevron 37">
            <a:extLst>
              <a:ext uri="{FF2B5EF4-FFF2-40B4-BE49-F238E27FC236}">
                <a16:creationId xmlns:a16="http://schemas.microsoft.com/office/drawing/2014/main" id="{E54878D5-341A-E8BD-310C-A4B7D9A6B1CA}"/>
              </a:ext>
            </a:extLst>
          </p:cNvPr>
          <p:cNvSpPr/>
          <p:nvPr/>
        </p:nvSpPr>
        <p:spPr>
          <a:xfrm>
            <a:off x="11338921" y="6436362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AE5D8B6-A90E-219B-B63C-2687DC29A4B2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5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3572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CE4605-1186-FE21-1BEA-765B4C5C1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208104"/>
            <a:ext cx="10058400" cy="1073547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Face and Eye Detection</a:t>
            </a:r>
            <a:endParaRPr lang="en-IL" dirty="0">
              <a:solidFill>
                <a:srgbClr val="FFFFFF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BE823D4-279F-1507-91CD-652828FC6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7316093"/>
              </p:ext>
            </p:extLst>
          </p:nvPr>
        </p:nvGraphicFramePr>
        <p:xfrm>
          <a:off x="418315" y="433287"/>
          <a:ext cx="3631677" cy="4314000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210559">
                  <a:extLst>
                    <a:ext uri="{9D8B030D-6E8A-4147-A177-3AD203B41FA5}">
                      <a16:colId xmlns:a16="http://schemas.microsoft.com/office/drawing/2014/main" val="3182849767"/>
                    </a:ext>
                  </a:extLst>
                </a:gridCol>
                <a:gridCol w="1210559">
                  <a:extLst>
                    <a:ext uri="{9D8B030D-6E8A-4147-A177-3AD203B41FA5}">
                      <a16:colId xmlns:a16="http://schemas.microsoft.com/office/drawing/2014/main" val="619696465"/>
                    </a:ext>
                  </a:extLst>
                </a:gridCol>
                <a:gridCol w="1210559">
                  <a:extLst>
                    <a:ext uri="{9D8B030D-6E8A-4147-A177-3AD203B41FA5}">
                      <a16:colId xmlns:a16="http://schemas.microsoft.com/office/drawing/2014/main" val="610215072"/>
                    </a:ext>
                  </a:extLst>
                </a:gridCol>
              </a:tblGrid>
              <a:tr h="2219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Algorithm</a:t>
                      </a:r>
                      <a:endParaRPr lang="en-IL" sz="11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kern="100" dirty="0">
                          <a:effectLst/>
                        </a:rPr>
                        <a:t>Strengths</a:t>
                      </a:r>
                      <a:endParaRPr lang="en-IL" sz="11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kern="100">
                          <a:effectLst/>
                        </a:rPr>
                        <a:t>Limitations</a:t>
                      </a:r>
                      <a:endParaRPr lang="en-IL" sz="11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2970193468"/>
                  </a:ext>
                </a:extLst>
              </a:tr>
              <a:tr h="7077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Viola-Jones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Fast, lightweight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Low accuracy in dynamic settings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3686240256"/>
                  </a:ext>
                </a:extLst>
              </a:tr>
              <a:tr h="7077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MTCNN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High accuracy, multi-task learning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Slower processing on large inputs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2402073358"/>
                  </a:ext>
                </a:extLst>
              </a:tr>
              <a:tr h="7077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YOLO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Real-time performance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Requires high GPU capabilities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3793325399"/>
                  </a:ext>
                </a:extLst>
              </a:tr>
              <a:tr h="7077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OpenCV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Optimized for lightweight tasks</a:t>
                      </a:r>
                      <a:endParaRPr lang="en-IL" sz="1200" kern="10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en-IL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Limited robustness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668738678"/>
                  </a:ext>
                </a:extLst>
              </a:tr>
              <a:tr h="7077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DLib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Precise landmark detection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Computationally intensive</a:t>
                      </a:r>
                      <a:endParaRPr lang="en-IL" sz="12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IL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38" marR="63038" marT="0" marB="0" anchor="ctr"/>
                </a:tc>
                <a:extLst>
                  <a:ext uri="{0D108BD9-81ED-4DB2-BD59-A6C34878D82A}">
                    <a16:rowId xmlns:a16="http://schemas.microsoft.com/office/drawing/2014/main" val="222207755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B63DEDDC-6A8E-AF83-3CF1-B1A5381204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5556" y="379080"/>
            <a:ext cx="7206837" cy="42526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Arrow: Chevron 5">
            <a:extLst>
              <a:ext uri="{FF2B5EF4-FFF2-40B4-BE49-F238E27FC236}">
                <a16:creationId xmlns:a16="http://schemas.microsoft.com/office/drawing/2014/main" id="{55CABACC-C324-72DC-5BBC-39F93A07F50B}"/>
              </a:ext>
            </a:extLst>
          </p:cNvPr>
          <p:cNvSpPr/>
          <p:nvPr/>
        </p:nvSpPr>
        <p:spPr>
          <a:xfrm>
            <a:off x="257074" y="6417300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7F015743-A9AC-56E1-C357-1F4C1F1B20EB}"/>
              </a:ext>
            </a:extLst>
          </p:cNvPr>
          <p:cNvSpPr/>
          <p:nvPr/>
        </p:nvSpPr>
        <p:spPr>
          <a:xfrm>
            <a:off x="1432971" y="6417298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20AF800E-F53B-21E6-58CC-988DEC37C6A5}"/>
              </a:ext>
            </a:extLst>
          </p:cNvPr>
          <p:cNvSpPr/>
          <p:nvPr/>
        </p:nvSpPr>
        <p:spPr>
          <a:xfrm>
            <a:off x="2491329" y="6417298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F6203658-F46E-F016-BDC8-03B3F32E087F}"/>
              </a:ext>
            </a:extLst>
          </p:cNvPr>
          <p:cNvSpPr/>
          <p:nvPr/>
        </p:nvSpPr>
        <p:spPr>
          <a:xfrm>
            <a:off x="3445207" y="6417297"/>
            <a:ext cx="1259262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FAD25644-4C12-EA0F-406E-DD70FA720032}"/>
              </a:ext>
            </a:extLst>
          </p:cNvPr>
          <p:cNvSpPr/>
          <p:nvPr/>
        </p:nvSpPr>
        <p:spPr>
          <a:xfrm>
            <a:off x="4515539" y="641729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9B070FC0-04A2-D0EA-96F7-567D0EC6A972}"/>
              </a:ext>
            </a:extLst>
          </p:cNvPr>
          <p:cNvSpPr/>
          <p:nvPr/>
        </p:nvSpPr>
        <p:spPr>
          <a:xfrm>
            <a:off x="5165890" y="6417295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34170EA7-B847-A866-0D2A-D2846D409F69}"/>
              </a:ext>
            </a:extLst>
          </p:cNvPr>
          <p:cNvSpPr/>
          <p:nvPr/>
        </p:nvSpPr>
        <p:spPr>
          <a:xfrm>
            <a:off x="6045338" y="6417294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25EA7D5C-34CB-BCAE-0387-1B899C91A23D}"/>
              </a:ext>
            </a:extLst>
          </p:cNvPr>
          <p:cNvSpPr/>
          <p:nvPr/>
        </p:nvSpPr>
        <p:spPr>
          <a:xfrm>
            <a:off x="7038346" y="6418225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8D0061A6-C1EA-A894-733D-9C363A57F3C3}"/>
              </a:ext>
            </a:extLst>
          </p:cNvPr>
          <p:cNvSpPr/>
          <p:nvPr/>
        </p:nvSpPr>
        <p:spPr>
          <a:xfrm>
            <a:off x="8091735" y="6417293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7DE29583-2B0E-7194-25A3-0C7CCD5202E1}"/>
              </a:ext>
            </a:extLst>
          </p:cNvPr>
          <p:cNvSpPr/>
          <p:nvPr/>
        </p:nvSpPr>
        <p:spPr>
          <a:xfrm>
            <a:off x="9254922" y="6417293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3C211CF5-C3FD-1D68-4FF9-3752BFE2AFFF}"/>
              </a:ext>
            </a:extLst>
          </p:cNvPr>
          <p:cNvSpPr/>
          <p:nvPr/>
        </p:nvSpPr>
        <p:spPr>
          <a:xfrm>
            <a:off x="10293626" y="6416447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B9A3A1B6-33D2-E585-3B3C-7201793DC07D}"/>
              </a:ext>
            </a:extLst>
          </p:cNvPr>
          <p:cNvSpPr/>
          <p:nvPr/>
        </p:nvSpPr>
        <p:spPr>
          <a:xfrm>
            <a:off x="11338921" y="6415601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B8A91C-D732-8EC4-0652-EC001E72A5C5}"/>
              </a:ext>
            </a:extLst>
          </p:cNvPr>
          <p:cNvSpPr txBox="1"/>
          <p:nvPr/>
        </p:nvSpPr>
        <p:spPr>
          <a:xfrm>
            <a:off x="51113" y="64295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6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65901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303ED8-38DB-A579-F5FC-8E36E5EE5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/>
              <a:t>DLib</a:t>
            </a:r>
            <a:endParaRPr lang="en-IL" sz="400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4AAE7-1BA5-EB97-EBF1-BFF7F60FA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6" y="2728799"/>
            <a:ext cx="5578612" cy="322971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>
                <a:latin typeface="+mj-lt"/>
              </a:rPr>
              <a:t>DLib is a general-purpose C++ library for machine learning and computer vision tasks.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latin typeface="+mj-lt"/>
              </a:rPr>
              <a:t>Widely used for tasks such as: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latin typeface="+mj-lt"/>
              </a:rPr>
              <a:t>Face Detection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latin typeface="+mj-lt"/>
              </a:rPr>
              <a:t>Facial Landmarks prediction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latin typeface="+mj-lt"/>
              </a:rPr>
              <a:t>Object detection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latin typeface="+mj-lt"/>
              </a:rPr>
              <a:t>In EyeNet, we are using </a:t>
            </a:r>
            <a:r>
              <a:rPr lang="en-US" sz="1500" dirty="0" err="1">
                <a:latin typeface="+mj-lt"/>
              </a:rPr>
              <a:t>Dlib’s</a:t>
            </a:r>
            <a:r>
              <a:rPr lang="en-US" sz="1500" dirty="0">
                <a:latin typeface="+mj-lt"/>
              </a:rPr>
              <a:t> HOG (Histogram of oriented gradients) + SVM face detector and 68-point facial landmark predictor.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9DC60AE-0911-1ABE-F1D0-F1D71B5FE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82263" y="816535"/>
            <a:ext cx="4974824" cy="4004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A12BA1-266B-8E25-20D6-48D20CFB0556}"/>
              </a:ext>
            </a:extLst>
          </p:cNvPr>
          <p:cNvSpPr txBox="1"/>
          <p:nvPr/>
        </p:nvSpPr>
        <p:spPr>
          <a:xfrm>
            <a:off x="7477126" y="5199846"/>
            <a:ext cx="27872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j-lt"/>
              </a:rPr>
              <a:t>Points 37-48 relevant for eye’s area</a:t>
            </a:r>
            <a:endParaRPr lang="en-IL" sz="1400" dirty="0">
              <a:latin typeface="+mj-lt"/>
            </a:endParaRPr>
          </a:p>
        </p:txBody>
      </p:sp>
      <p:pic>
        <p:nvPicPr>
          <p:cNvPr id="4099" name="Picture 3" descr="Setting up Dlib in your Android Projects using Android Studio for Windows  and Mac/Linux | by Ashiqul Islam Shaon | Medium">
            <a:extLst>
              <a:ext uri="{FF2B5EF4-FFF2-40B4-BE49-F238E27FC236}">
                <a16:creationId xmlns:a16="http://schemas.microsoft.com/office/drawing/2014/main" id="{D4DE0D78-879F-639E-0C1F-503DFBDF4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5505" y="1286504"/>
            <a:ext cx="2810164" cy="1111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Chevron 8">
            <a:extLst>
              <a:ext uri="{FF2B5EF4-FFF2-40B4-BE49-F238E27FC236}">
                <a16:creationId xmlns:a16="http://schemas.microsoft.com/office/drawing/2014/main" id="{F0354FEC-08CF-E2EE-DD15-25C84698B98C}"/>
              </a:ext>
            </a:extLst>
          </p:cNvPr>
          <p:cNvSpPr/>
          <p:nvPr/>
        </p:nvSpPr>
        <p:spPr>
          <a:xfrm>
            <a:off x="265740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33B2BF8D-7899-DD30-BB48-12A974237BF5}"/>
              </a:ext>
            </a:extLst>
          </p:cNvPr>
          <p:cNvSpPr/>
          <p:nvPr/>
        </p:nvSpPr>
        <p:spPr>
          <a:xfrm>
            <a:off x="1441637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3B7A7BAA-6E4F-CEA6-9C70-3C5C5DEC7133}"/>
              </a:ext>
            </a:extLst>
          </p:cNvPr>
          <p:cNvSpPr/>
          <p:nvPr/>
        </p:nvSpPr>
        <p:spPr>
          <a:xfrm>
            <a:off x="2499995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06EA5D67-AE4F-E2D2-915F-65396BA366AD}"/>
              </a:ext>
            </a:extLst>
          </p:cNvPr>
          <p:cNvSpPr/>
          <p:nvPr/>
        </p:nvSpPr>
        <p:spPr>
          <a:xfrm>
            <a:off x="3453873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CDE0EB5E-3BC5-4BE5-13DE-76FDDBA2484B}"/>
              </a:ext>
            </a:extLst>
          </p:cNvPr>
          <p:cNvSpPr/>
          <p:nvPr/>
        </p:nvSpPr>
        <p:spPr>
          <a:xfrm>
            <a:off x="4524205" y="6427421"/>
            <a:ext cx="83898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587768B2-60D9-E8F0-D8C5-1441C40C6B21}"/>
              </a:ext>
            </a:extLst>
          </p:cNvPr>
          <p:cNvSpPr/>
          <p:nvPr/>
        </p:nvSpPr>
        <p:spPr>
          <a:xfrm>
            <a:off x="5174556" y="6427420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10D6E6C5-4DD9-2108-F07E-9F331BD1F02B}"/>
              </a:ext>
            </a:extLst>
          </p:cNvPr>
          <p:cNvSpPr/>
          <p:nvPr/>
        </p:nvSpPr>
        <p:spPr>
          <a:xfrm>
            <a:off x="6054004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A92C1D65-6DAC-9273-24B9-34AFBD9883BD}"/>
              </a:ext>
            </a:extLst>
          </p:cNvPr>
          <p:cNvSpPr/>
          <p:nvPr/>
        </p:nvSpPr>
        <p:spPr>
          <a:xfrm>
            <a:off x="7047012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F911BE9A-D7AC-D5AD-1344-65FABE0B977D}"/>
              </a:ext>
            </a:extLst>
          </p:cNvPr>
          <p:cNvSpPr/>
          <p:nvPr/>
        </p:nvSpPr>
        <p:spPr>
          <a:xfrm>
            <a:off x="8100401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82E78384-E103-5934-C991-13E71D3D4D2A}"/>
              </a:ext>
            </a:extLst>
          </p:cNvPr>
          <p:cNvSpPr/>
          <p:nvPr/>
        </p:nvSpPr>
        <p:spPr>
          <a:xfrm>
            <a:off x="9263588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815361ED-CD8F-8782-B0DA-29AF44CFF099}"/>
              </a:ext>
            </a:extLst>
          </p:cNvPr>
          <p:cNvSpPr/>
          <p:nvPr/>
        </p:nvSpPr>
        <p:spPr>
          <a:xfrm>
            <a:off x="10302292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A74750F6-FEF5-DC75-FE52-C47FCD193741}"/>
              </a:ext>
            </a:extLst>
          </p:cNvPr>
          <p:cNvSpPr/>
          <p:nvPr/>
        </p:nvSpPr>
        <p:spPr>
          <a:xfrm>
            <a:off x="11347587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08CC6B-E331-8575-3EA4-29EAD32ACC18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7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8908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3E0E4-2EBA-3297-3926-45E861F6F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DLib’s</a:t>
            </a:r>
            <a:r>
              <a:rPr lang="en-US" dirty="0"/>
              <a:t> Flow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E7509-68C1-C0C6-7F37-ECD5C74C0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08177"/>
            <a:ext cx="8570595" cy="1787523"/>
          </a:xfrm>
        </p:spPr>
        <p:txBody>
          <a:bodyPr>
            <a:normAutofit/>
          </a:bodyPr>
          <a:lstStyle/>
          <a:p>
            <a:r>
              <a:rPr lang="en-US" sz="1800" b="1" dirty="0"/>
              <a:t>Histogram of Oriented Gradients (HOG)</a:t>
            </a:r>
          </a:p>
          <a:p>
            <a:pPr lvl="1"/>
            <a:r>
              <a:rPr lang="en-US" sz="1600" dirty="0"/>
              <a:t>Extracts gradient orientations from localized image patches</a:t>
            </a:r>
          </a:p>
          <a:p>
            <a:pPr lvl="1"/>
            <a:r>
              <a:rPr lang="en-US" sz="1600" dirty="0"/>
              <a:t>Creates a robust feature descriptor</a:t>
            </a:r>
          </a:p>
          <a:p>
            <a:r>
              <a:rPr lang="en-US" sz="1800" b="1" dirty="0"/>
              <a:t>Linear Support Vector Machine (SVM)</a:t>
            </a:r>
          </a:p>
          <a:p>
            <a:pPr lvl="1"/>
            <a:r>
              <a:rPr lang="en-US" sz="1600" dirty="0"/>
              <a:t>Uses extracted HOG features to classify regions as “face” or “non-face”.</a:t>
            </a:r>
          </a:p>
        </p:txBody>
      </p:sp>
      <p:pic>
        <p:nvPicPr>
          <p:cNvPr id="15" name="Picture 14" descr="A person with a beard and mustache&#10;&#10;Description automatically generated">
            <a:extLst>
              <a:ext uri="{FF2B5EF4-FFF2-40B4-BE49-F238E27FC236}">
                <a16:creationId xmlns:a16="http://schemas.microsoft.com/office/drawing/2014/main" id="{BBCBD9DA-1EEC-E49C-7854-A22708E38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355" y="3695700"/>
            <a:ext cx="1317393" cy="2340000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3F6E7AD-F2C3-1F15-7010-02C5969347BD}"/>
              </a:ext>
            </a:extLst>
          </p:cNvPr>
          <p:cNvSpPr/>
          <p:nvPr/>
        </p:nvSpPr>
        <p:spPr>
          <a:xfrm>
            <a:off x="3672460" y="4429126"/>
            <a:ext cx="1543050" cy="866775"/>
          </a:xfrm>
          <a:prstGeom prst="roundRect">
            <a:avLst/>
          </a:prstGeom>
          <a:solidFill>
            <a:srgbClr val="3B09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Noise Removal</a:t>
            </a:r>
            <a:endParaRPr lang="en-IL" sz="1600" dirty="0">
              <a:latin typeface="+mj-lt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FA95656-D6A9-E1CC-EA96-D7A094EDBF0D}"/>
              </a:ext>
            </a:extLst>
          </p:cNvPr>
          <p:cNvSpPr/>
          <p:nvPr/>
        </p:nvSpPr>
        <p:spPr>
          <a:xfrm>
            <a:off x="5624389" y="4429126"/>
            <a:ext cx="1543050" cy="866775"/>
          </a:xfrm>
          <a:prstGeom prst="roundRect">
            <a:avLst/>
          </a:prstGeom>
          <a:solidFill>
            <a:srgbClr val="3B09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HOG Feature Descriptor</a:t>
            </a:r>
            <a:endParaRPr lang="en-IL" sz="1600" dirty="0">
              <a:latin typeface="+mj-lt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A447359-FAC8-B5F9-1304-13562C3E10D5}"/>
              </a:ext>
            </a:extLst>
          </p:cNvPr>
          <p:cNvSpPr/>
          <p:nvPr/>
        </p:nvSpPr>
        <p:spPr>
          <a:xfrm>
            <a:off x="7705478" y="4429127"/>
            <a:ext cx="1543050" cy="866775"/>
          </a:xfrm>
          <a:prstGeom prst="roundRect">
            <a:avLst/>
          </a:prstGeom>
          <a:solidFill>
            <a:srgbClr val="3B09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Face and Eye Detection</a:t>
            </a:r>
            <a:endParaRPr lang="en-IL" sz="1600" dirty="0">
              <a:latin typeface="+mj-lt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E38579F-5A31-67E7-ECAE-3901387951B4}"/>
              </a:ext>
            </a:extLst>
          </p:cNvPr>
          <p:cNvSpPr/>
          <p:nvPr/>
        </p:nvSpPr>
        <p:spPr>
          <a:xfrm>
            <a:off x="7705478" y="2743201"/>
            <a:ext cx="1543050" cy="866775"/>
          </a:xfrm>
          <a:prstGeom prst="roundRect">
            <a:avLst/>
          </a:prstGeom>
          <a:solidFill>
            <a:srgbClr val="3B09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SVM Model</a:t>
            </a:r>
            <a:endParaRPr lang="en-IL" sz="1600" dirty="0">
              <a:latin typeface="+mj-lt"/>
            </a:endParaRPr>
          </a:p>
        </p:txBody>
      </p:sp>
      <p:pic>
        <p:nvPicPr>
          <p:cNvPr id="20" name="Picture 19" descr="A person taking a selfie&#10;&#10;Description automatically generated">
            <a:extLst>
              <a:ext uri="{FF2B5EF4-FFF2-40B4-BE49-F238E27FC236}">
                <a16:creationId xmlns:a16="http://schemas.microsoft.com/office/drawing/2014/main" id="{7756A5A6-7BFC-CE60-92AC-20130E0434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772" y="3695700"/>
            <a:ext cx="1378196" cy="24480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B47CA8B-6318-2342-D264-D49F5F366BE3}"/>
              </a:ext>
            </a:extLst>
          </p:cNvPr>
          <p:cNvCxnSpPr>
            <a:stCxn id="15" idx="3"/>
          </p:cNvCxnSpPr>
          <p:nvPr/>
        </p:nvCxnSpPr>
        <p:spPr>
          <a:xfrm>
            <a:off x="3114748" y="4865700"/>
            <a:ext cx="5380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>
              <a:lumMod val="67000"/>
            </a:schemeClr>
          </a:lnRef>
          <a:fillRef idx="0">
            <a:schemeClr val="dk1">
              <a:lumMod val="67000"/>
            </a:schemeClr>
          </a:fillRef>
          <a:effectRef idx="0">
            <a:schemeClr val="dk1">
              <a:lumMod val="67000"/>
            </a:schemeClr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6ACE0F0-F807-7D58-7C22-8A1BCDCA5654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>
            <a:off x="5215510" y="4862514"/>
            <a:ext cx="4088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>
              <a:lumMod val="67000"/>
            </a:schemeClr>
          </a:lnRef>
          <a:fillRef idx="0">
            <a:schemeClr val="dk1">
              <a:lumMod val="67000"/>
            </a:schemeClr>
          </a:fillRef>
          <a:effectRef idx="0">
            <a:schemeClr val="dk1">
              <a:lumMod val="67000"/>
            </a:schemeClr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E41CB32-4E26-3676-6DC0-6E9DAB7D1E92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7167439" y="4862514"/>
            <a:ext cx="538039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>
              <a:lumMod val="67000"/>
            </a:schemeClr>
          </a:lnRef>
          <a:fillRef idx="0">
            <a:schemeClr val="dk1">
              <a:lumMod val="67000"/>
            </a:schemeClr>
          </a:fillRef>
          <a:effectRef idx="0">
            <a:schemeClr val="dk1">
              <a:lumMod val="67000"/>
            </a:schemeClr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00C6E10-68AF-E941-AA93-C17F05EDFF4A}"/>
              </a:ext>
            </a:extLst>
          </p:cNvPr>
          <p:cNvCxnSpPr>
            <a:cxnSpLocks/>
            <a:stCxn id="19" idx="2"/>
            <a:endCxn id="18" idx="0"/>
          </p:cNvCxnSpPr>
          <p:nvPr/>
        </p:nvCxnSpPr>
        <p:spPr>
          <a:xfrm>
            <a:off x="8477003" y="3609976"/>
            <a:ext cx="0" cy="8191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>
              <a:lumMod val="67000"/>
            </a:schemeClr>
          </a:lnRef>
          <a:fillRef idx="0">
            <a:schemeClr val="dk1">
              <a:lumMod val="67000"/>
            </a:schemeClr>
          </a:fillRef>
          <a:effectRef idx="0">
            <a:schemeClr val="dk1">
              <a:lumMod val="67000"/>
            </a:schemeClr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3010C46-F543-F896-7621-8A89E8BBAA91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9248528" y="4862512"/>
            <a:ext cx="1051244" cy="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>
              <a:lumMod val="67000"/>
            </a:schemeClr>
          </a:lnRef>
          <a:fillRef idx="0">
            <a:schemeClr val="dk1">
              <a:lumMod val="67000"/>
            </a:schemeClr>
          </a:fillRef>
          <a:effectRef idx="0">
            <a:schemeClr val="dk1">
              <a:lumMod val="67000"/>
            </a:schemeClr>
          </a:effectRef>
          <a:fontRef idx="minor">
            <a:schemeClr val="tx1"/>
          </a:fontRef>
        </p:style>
      </p:cxn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E82227AA-263E-F96B-CCB7-C5C1C1358F4E}"/>
              </a:ext>
            </a:extLst>
          </p:cNvPr>
          <p:cNvSpPr/>
          <p:nvPr/>
        </p:nvSpPr>
        <p:spPr>
          <a:xfrm>
            <a:off x="275265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C4CAFFE5-1ADC-146D-3DEC-570D4EC1515D}"/>
              </a:ext>
            </a:extLst>
          </p:cNvPr>
          <p:cNvSpPr/>
          <p:nvPr/>
        </p:nvSpPr>
        <p:spPr>
          <a:xfrm>
            <a:off x="1451162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E091253A-10AE-3978-51E5-D80B163412B1}"/>
              </a:ext>
            </a:extLst>
          </p:cNvPr>
          <p:cNvSpPr/>
          <p:nvPr/>
        </p:nvSpPr>
        <p:spPr>
          <a:xfrm>
            <a:off x="2509520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29" name="Arrow: Chevron 28">
            <a:extLst>
              <a:ext uri="{FF2B5EF4-FFF2-40B4-BE49-F238E27FC236}">
                <a16:creationId xmlns:a16="http://schemas.microsoft.com/office/drawing/2014/main" id="{7E6A799E-CF7C-6FB6-F157-A1EBA6CED0C6}"/>
              </a:ext>
            </a:extLst>
          </p:cNvPr>
          <p:cNvSpPr/>
          <p:nvPr/>
        </p:nvSpPr>
        <p:spPr>
          <a:xfrm>
            <a:off x="3463398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211394C8-E289-6E88-29C5-36F58AD25AAF}"/>
              </a:ext>
            </a:extLst>
          </p:cNvPr>
          <p:cNvSpPr/>
          <p:nvPr/>
        </p:nvSpPr>
        <p:spPr>
          <a:xfrm>
            <a:off x="4533730" y="6427421"/>
            <a:ext cx="83898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C9119101-661D-0E97-55A8-BBF370371CF4}"/>
              </a:ext>
            </a:extLst>
          </p:cNvPr>
          <p:cNvSpPr/>
          <p:nvPr/>
        </p:nvSpPr>
        <p:spPr>
          <a:xfrm>
            <a:off x="5184081" y="6427420"/>
            <a:ext cx="107219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217FEBFC-888B-7340-30FB-7124A4D41DC6}"/>
              </a:ext>
            </a:extLst>
          </p:cNvPr>
          <p:cNvSpPr/>
          <p:nvPr/>
        </p:nvSpPr>
        <p:spPr>
          <a:xfrm>
            <a:off x="6063529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3" name="Arrow: Chevron 32">
            <a:extLst>
              <a:ext uri="{FF2B5EF4-FFF2-40B4-BE49-F238E27FC236}">
                <a16:creationId xmlns:a16="http://schemas.microsoft.com/office/drawing/2014/main" id="{0D0FD8C1-F2A7-24D5-D7EB-AAE6EBE85D42}"/>
              </a:ext>
            </a:extLst>
          </p:cNvPr>
          <p:cNvSpPr/>
          <p:nvPr/>
        </p:nvSpPr>
        <p:spPr>
          <a:xfrm>
            <a:off x="7056537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4" name="Arrow: Chevron 33">
            <a:extLst>
              <a:ext uri="{FF2B5EF4-FFF2-40B4-BE49-F238E27FC236}">
                <a16:creationId xmlns:a16="http://schemas.microsoft.com/office/drawing/2014/main" id="{6BBC655C-2255-392A-D52D-1C982EE017EA}"/>
              </a:ext>
            </a:extLst>
          </p:cNvPr>
          <p:cNvSpPr/>
          <p:nvPr/>
        </p:nvSpPr>
        <p:spPr>
          <a:xfrm>
            <a:off x="8109926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35" name="Arrow: Chevron 34">
            <a:extLst>
              <a:ext uri="{FF2B5EF4-FFF2-40B4-BE49-F238E27FC236}">
                <a16:creationId xmlns:a16="http://schemas.microsoft.com/office/drawing/2014/main" id="{77CD846A-D66B-BFEA-345B-BA8483246768}"/>
              </a:ext>
            </a:extLst>
          </p:cNvPr>
          <p:cNvSpPr/>
          <p:nvPr/>
        </p:nvSpPr>
        <p:spPr>
          <a:xfrm>
            <a:off x="9273113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6" name="Arrow: Chevron 35">
            <a:extLst>
              <a:ext uri="{FF2B5EF4-FFF2-40B4-BE49-F238E27FC236}">
                <a16:creationId xmlns:a16="http://schemas.microsoft.com/office/drawing/2014/main" id="{D8EB2841-6800-9B82-1E5E-C5874C68C165}"/>
              </a:ext>
            </a:extLst>
          </p:cNvPr>
          <p:cNvSpPr/>
          <p:nvPr/>
        </p:nvSpPr>
        <p:spPr>
          <a:xfrm>
            <a:off x="10311817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37" name="Arrow: Chevron 36">
            <a:extLst>
              <a:ext uri="{FF2B5EF4-FFF2-40B4-BE49-F238E27FC236}">
                <a16:creationId xmlns:a16="http://schemas.microsoft.com/office/drawing/2014/main" id="{E74B8A1E-4FD3-70E6-6635-E8329E65E86F}"/>
              </a:ext>
            </a:extLst>
          </p:cNvPr>
          <p:cNvSpPr/>
          <p:nvPr/>
        </p:nvSpPr>
        <p:spPr>
          <a:xfrm>
            <a:off x="11357112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FACE2F-36E1-C0D1-AD19-F9D930379627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8</a:t>
            </a:r>
            <a:endParaRPr lang="en-IL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57362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7" name="Rectangle 7176">
            <a:extLst>
              <a:ext uri="{FF2B5EF4-FFF2-40B4-BE49-F238E27FC236}">
                <a16:creationId xmlns:a16="http://schemas.microsoft.com/office/drawing/2014/main" id="{E9BA134F-37B6-498A-B46D-040B86E5D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2BFE3F30-11E0-4842-8523-7222538C8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44106" y="0"/>
            <a:ext cx="754787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717DC-EDA0-FFF5-7B33-A379928D7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5801" y="516835"/>
            <a:ext cx="5778919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Keras Models </a:t>
            </a:r>
            <a:endParaRPr lang="en-IL" sz="4000" dirty="0">
              <a:solidFill>
                <a:srgbClr val="FFFFFF"/>
              </a:solidFill>
            </a:endParaRPr>
          </a:p>
        </p:txBody>
      </p:sp>
      <p:cxnSp>
        <p:nvCxnSpPr>
          <p:cNvPr id="7181" name="Straight Connector 7180">
            <a:extLst>
              <a:ext uri="{FF2B5EF4-FFF2-40B4-BE49-F238E27FC236}">
                <a16:creationId xmlns:a16="http://schemas.microsoft.com/office/drawing/2014/main" id="{67E7D319-545A-41CD-95DF-4DE4FA8A4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15892" y="2344202"/>
            <a:ext cx="5577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3E372-4C11-68CC-194A-6705BA3F6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5892" y="2505069"/>
            <a:ext cx="6357008" cy="292418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  <a:buClrTx/>
              <a:buFont typeface="Wingdings" panose="05000000000000000000" pitchFamily="2" charset="2"/>
              <a:buChar char="Ø"/>
            </a:pPr>
            <a:r>
              <a:rPr lang="en-US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en-IL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eep learning models</a:t>
            </a:r>
            <a:r>
              <a:rPr lang="en-US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requires </a:t>
            </a:r>
            <a:r>
              <a:rPr lang="en-IL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high-quality hardware and enough computing power to train complex models.</a:t>
            </a:r>
            <a:endParaRPr lang="en-US" sz="1400" kern="100" dirty="0">
              <a:solidFill>
                <a:srgbClr val="FFFFFF"/>
              </a:solidFill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buClrTx/>
              <a:buFont typeface="Wingdings" panose="05000000000000000000" pitchFamily="2" charset="2"/>
              <a:buChar char="Ø"/>
            </a:pPr>
            <a:r>
              <a:rPr lang="en-US" sz="1400" kern="100" dirty="0">
                <a:solidFill>
                  <a:srgbClr val="FFFFFF"/>
                </a:solidFill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We run the models </a:t>
            </a:r>
            <a:r>
              <a:rPr lang="en-IL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our personal computers (AMD Ryzen 9 7950X, 64GB RAM, Nvidia GeForce RTX 4080 Super)</a:t>
            </a:r>
            <a:r>
              <a:rPr lang="en-US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90000"/>
              </a:lnSpc>
              <a:buClrTx/>
              <a:buFont typeface="Wingdings" panose="05000000000000000000" pitchFamily="2" charset="2"/>
              <a:buChar char="Ø"/>
            </a:pPr>
            <a:r>
              <a:rPr lang="en-US" sz="1400" kern="100" dirty="0">
                <a:solidFill>
                  <a:srgbClr val="FFFFFF"/>
                </a:solidFill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The limited computational power is not enough for training deep learning models.</a:t>
            </a:r>
          </a:p>
          <a:p>
            <a:pPr>
              <a:lnSpc>
                <a:spcPct val="90000"/>
              </a:lnSpc>
              <a:buClrTx/>
              <a:buFont typeface="Wingdings" panose="05000000000000000000" pitchFamily="2" charset="2"/>
              <a:buChar char="Ø"/>
            </a:pPr>
            <a:r>
              <a:rPr lang="en-US" sz="1400" kern="100" dirty="0">
                <a:solidFill>
                  <a:srgbClr val="FFFFFF"/>
                </a:solidFill>
                <a:latin typeface="+mj-lt"/>
                <a:cs typeface="Times New Roman" panose="02020603050405020304" pitchFamily="18" charset="0"/>
              </a:rPr>
              <a:t>Keras is an open-source deep learning framework that provides a user-friendly and high-level API for building and training deep neural networks.</a:t>
            </a:r>
            <a:endParaRPr lang="en-US" sz="1400" kern="100" dirty="0">
              <a:solidFill>
                <a:srgbClr val="FFFFFF"/>
              </a:solidFill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buClrTx/>
              <a:buFont typeface="Wingdings" panose="05000000000000000000" pitchFamily="2" charset="2"/>
              <a:buChar char="Ø"/>
            </a:pPr>
            <a:r>
              <a:rPr lang="en-US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From Keras.io site: “</a:t>
            </a:r>
            <a:r>
              <a:rPr lang="en-US" sz="1400" b="0" i="0" dirty="0">
                <a:solidFill>
                  <a:srgbClr val="FFFFFF"/>
                </a:solidFill>
                <a:effectLst/>
                <a:latin typeface="+mj-lt"/>
              </a:rPr>
              <a:t>Keras Applications are deep learning models that are made available alongside pre-trained weights. These models can be used for prediction, feature extraction, and fine-tuning.”</a:t>
            </a:r>
            <a:endParaRPr lang="en-IL" sz="1400" kern="100" dirty="0">
              <a:solidFill>
                <a:srgbClr val="FFFFFF"/>
              </a:solidFill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buClrTx/>
              <a:buFont typeface="Wingdings" panose="05000000000000000000" pitchFamily="2" charset="2"/>
              <a:buChar char="Ø"/>
            </a:pPr>
            <a:r>
              <a:rPr lang="en-US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For </a:t>
            </a:r>
            <a:r>
              <a:rPr lang="en-US" sz="1400" kern="100" dirty="0" err="1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EyeNet</a:t>
            </a:r>
            <a:r>
              <a:rPr lang="en-US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we</a:t>
            </a:r>
            <a:r>
              <a:rPr lang="en-US" sz="1400" kern="100" dirty="0">
                <a:solidFill>
                  <a:srgbClr val="FFFFFF"/>
                </a:solidFill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tested</a:t>
            </a:r>
            <a:r>
              <a:rPr lang="en-IL" sz="1400" kern="100" dirty="0">
                <a:solidFill>
                  <a:srgbClr val="FFFFFF"/>
                </a:solidFill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four pre-trained models: VGG16, ResNet50, Inception V3 and DenseNet-121.</a:t>
            </a:r>
          </a:p>
          <a:p>
            <a:pPr>
              <a:lnSpc>
                <a:spcPct val="90000"/>
              </a:lnSpc>
              <a:buClrTx/>
            </a:pPr>
            <a:endParaRPr lang="en-IL" sz="1100" dirty="0">
              <a:solidFill>
                <a:srgbClr val="FFFFFF"/>
              </a:solidFill>
            </a:endParaRPr>
          </a:p>
        </p:txBody>
      </p:sp>
      <p:pic>
        <p:nvPicPr>
          <p:cNvPr id="7172" name="Picture 4" descr="Keras for Beginners: Building Your First Neural Network - victorzhou.com">
            <a:extLst>
              <a:ext uri="{FF2B5EF4-FFF2-40B4-BE49-F238E27FC236}">
                <a16:creationId xmlns:a16="http://schemas.microsoft.com/office/drawing/2014/main" id="{494DF9AF-F5C4-8284-07FE-5E7AF2346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0698" y="2137424"/>
            <a:ext cx="4218208" cy="2109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Chevron 5">
            <a:extLst>
              <a:ext uri="{FF2B5EF4-FFF2-40B4-BE49-F238E27FC236}">
                <a16:creationId xmlns:a16="http://schemas.microsoft.com/office/drawing/2014/main" id="{04918434-1DE2-A762-59E9-9C2D74A5CFE5}"/>
              </a:ext>
            </a:extLst>
          </p:cNvPr>
          <p:cNvSpPr/>
          <p:nvPr/>
        </p:nvSpPr>
        <p:spPr>
          <a:xfrm>
            <a:off x="256215" y="6427425"/>
            <a:ext cx="1360604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Introduction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2B383C32-92B4-5D01-05FE-B45AB591712F}"/>
              </a:ext>
            </a:extLst>
          </p:cNvPr>
          <p:cNvSpPr/>
          <p:nvPr/>
        </p:nvSpPr>
        <p:spPr>
          <a:xfrm>
            <a:off x="1432112" y="6427423"/>
            <a:ext cx="124905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Proposed Solution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8F3F6E5C-A613-5C7B-E862-CE2D721D457D}"/>
              </a:ext>
            </a:extLst>
          </p:cNvPr>
          <p:cNvSpPr/>
          <p:nvPr/>
        </p:nvSpPr>
        <p:spPr>
          <a:xfrm>
            <a:off x="2490470" y="6427423"/>
            <a:ext cx="114260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Sys’ Workflow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9D8CF72D-6B31-6A63-1563-3C3A51BDE7A2}"/>
              </a:ext>
            </a:extLst>
          </p:cNvPr>
          <p:cNvSpPr/>
          <p:nvPr/>
        </p:nvSpPr>
        <p:spPr>
          <a:xfrm>
            <a:off x="3444348" y="6427422"/>
            <a:ext cx="1259262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Face&amp;Eye Detection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9B8A2023-CD1F-720D-5944-29862EF694B0}"/>
              </a:ext>
            </a:extLst>
          </p:cNvPr>
          <p:cNvSpPr/>
          <p:nvPr/>
        </p:nvSpPr>
        <p:spPr>
          <a:xfrm>
            <a:off x="4514680" y="6427421"/>
            <a:ext cx="838986" cy="401075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DLib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9044267A-ADE9-4D63-D42E-4EFF80E55789}"/>
              </a:ext>
            </a:extLst>
          </p:cNvPr>
          <p:cNvSpPr/>
          <p:nvPr/>
        </p:nvSpPr>
        <p:spPr>
          <a:xfrm>
            <a:off x="5165031" y="6427420"/>
            <a:ext cx="1072196" cy="40107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Keras Models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DCC6C701-F420-0850-30B0-061D6CA88297}"/>
              </a:ext>
            </a:extLst>
          </p:cNvPr>
          <p:cNvSpPr/>
          <p:nvPr/>
        </p:nvSpPr>
        <p:spPr>
          <a:xfrm>
            <a:off x="6044479" y="6427419"/>
            <a:ext cx="1182478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DenseNet121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370A5F77-CBDC-4A90-D615-82F986A1BDE6}"/>
              </a:ext>
            </a:extLst>
          </p:cNvPr>
          <p:cNvSpPr/>
          <p:nvPr/>
        </p:nvSpPr>
        <p:spPr>
          <a:xfrm>
            <a:off x="7037487" y="6428350"/>
            <a:ext cx="124905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Attention Mechanism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D9089B96-A2EA-EAD6-7D54-9117E8658BC0}"/>
              </a:ext>
            </a:extLst>
          </p:cNvPr>
          <p:cNvSpPr/>
          <p:nvPr/>
        </p:nvSpPr>
        <p:spPr>
          <a:xfrm>
            <a:off x="8090876" y="6427418"/>
            <a:ext cx="1359135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Architecture</a:t>
            </a:r>
            <a:endParaRPr lang="en-IL" sz="1050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5EDDE46C-59AA-29BE-008F-14BCFC46033F}"/>
              </a:ext>
            </a:extLst>
          </p:cNvPr>
          <p:cNvSpPr/>
          <p:nvPr/>
        </p:nvSpPr>
        <p:spPr>
          <a:xfrm>
            <a:off x="9254063" y="6427418"/>
            <a:ext cx="1227693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Expected Challenges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F0825AC0-EFBE-AD1C-012A-FD6FDCE34909}"/>
              </a:ext>
            </a:extLst>
          </p:cNvPr>
          <p:cNvSpPr/>
          <p:nvPr/>
        </p:nvSpPr>
        <p:spPr>
          <a:xfrm>
            <a:off x="10292767" y="6426572"/>
            <a:ext cx="1227732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Evaluation Plan</a:t>
            </a:r>
            <a:endParaRPr lang="en-IL" sz="1100" dirty="0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6AF528C1-2D43-A2A9-376B-68303347EDA1}"/>
              </a:ext>
            </a:extLst>
          </p:cNvPr>
          <p:cNvSpPr/>
          <p:nvPr/>
        </p:nvSpPr>
        <p:spPr>
          <a:xfrm>
            <a:off x="11338062" y="6425726"/>
            <a:ext cx="838986" cy="401075"/>
          </a:xfrm>
          <a:prstGeom prst="chevron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GUI</a:t>
            </a:r>
            <a:endParaRPr lang="en-IL" sz="1200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49473E-CABD-DD3D-73B7-FD19570263A3}"/>
              </a:ext>
            </a:extLst>
          </p:cNvPr>
          <p:cNvSpPr txBox="1"/>
          <p:nvPr/>
        </p:nvSpPr>
        <p:spPr>
          <a:xfrm>
            <a:off x="22538" y="6467622"/>
            <a:ext cx="3624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9</a:t>
            </a:r>
            <a:endParaRPr lang="en-IL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391709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1469</Words>
  <Application>Microsoft Office PowerPoint</Application>
  <PresentationFormat>Widescreen</PresentationFormat>
  <Paragraphs>483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Aptos</vt:lpstr>
      <vt:lpstr>Calibri</vt:lpstr>
      <vt:lpstr>Calibri Light</vt:lpstr>
      <vt:lpstr>Cambria Math</vt:lpstr>
      <vt:lpstr>Times New Roman</vt:lpstr>
      <vt:lpstr>Wingdings</vt:lpstr>
      <vt:lpstr>RetrospectVTI</vt:lpstr>
      <vt:lpstr>EyeNet AI-Driven Early Eye Conditions Detection using Video Analysis</vt:lpstr>
      <vt:lpstr>Table of Contents</vt:lpstr>
      <vt:lpstr>Introduction</vt:lpstr>
      <vt:lpstr>Proposed Solution</vt:lpstr>
      <vt:lpstr>System Workflow</vt:lpstr>
      <vt:lpstr>Face and Eye Detection</vt:lpstr>
      <vt:lpstr>DLib</vt:lpstr>
      <vt:lpstr>DLib’s Flow</vt:lpstr>
      <vt:lpstr>Keras Models </vt:lpstr>
      <vt:lpstr>Keras Models Benchmarks</vt:lpstr>
      <vt:lpstr>Keras Models Benchmarks</vt:lpstr>
      <vt:lpstr>Keras Models Benchmarks</vt:lpstr>
      <vt:lpstr>DenseNet121</vt:lpstr>
      <vt:lpstr>DenseNet121-What is Dense Block?</vt:lpstr>
      <vt:lpstr>Attention Mechanism</vt:lpstr>
      <vt:lpstr>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גל ביטון</dc:creator>
  <cp:lastModifiedBy>גל ביטון</cp:lastModifiedBy>
  <cp:revision>58</cp:revision>
  <dcterms:created xsi:type="dcterms:W3CDTF">2025-01-17T13:06:59Z</dcterms:created>
  <dcterms:modified xsi:type="dcterms:W3CDTF">2025-02-03T13:20:37Z</dcterms:modified>
</cp:coreProperties>
</file>

<file path=docProps/thumbnail.jpeg>
</file>